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5071" r:id="rId4"/>
  </p:sldMasterIdLst>
  <p:sldIdLst>
    <p:sldId id="2298" r:id="rId5"/>
    <p:sldId id="2329" r:id="rId6"/>
    <p:sldId id="2348" r:id="rId7"/>
    <p:sldId id="2349" r:id="rId8"/>
    <p:sldId id="2347" r:id="rId9"/>
    <p:sldId id="2350" r:id="rId10"/>
    <p:sldId id="2388" r:id="rId11"/>
    <p:sldId id="2346" r:id="rId12"/>
    <p:sldId id="2351" r:id="rId13"/>
    <p:sldId id="2352" r:id="rId14"/>
    <p:sldId id="2354" r:id="rId15"/>
    <p:sldId id="2353" r:id="rId16"/>
    <p:sldId id="2360" r:id="rId17"/>
    <p:sldId id="2361" r:id="rId18"/>
    <p:sldId id="2336" r:id="rId19"/>
    <p:sldId id="2356" r:id="rId20"/>
    <p:sldId id="2362" r:id="rId21"/>
    <p:sldId id="2341" r:id="rId22"/>
    <p:sldId id="2363" r:id="rId23"/>
    <p:sldId id="2364" r:id="rId24"/>
    <p:sldId id="2365" r:id="rId25"/>
    <p:sldId id="2375" r:id="rId26"/>
    <p:sldId id="2366" r:id="rId27"/>
    <p:sldId id="2373" r:id="rId28"/>
    <p:sldId id="2372" r:id="rId29"/>
    <p:sldId id="2368" r:id="rId30"/>
    <p:sldId id="2371" r:id="rId31"/>
    <p:sldId id="2370" r:id="rId32"/>
    <p:sldId id="2374" r:id="rId33"/>
    <p:sldId id="2377" r:id="rId34"/>
    <p:sldId id="2378" r:id="rId35"/>
    <p:sldId id="2379" r:id="rId36"/>
    <p:sldId id="2380" r:id="rId37"/>
    <p:sldId id="2344" r:id="rId38"/>
    <p:sldId id="2345" r:id="rId39"/>
    <p:sldId id="2331" r:id="rId40"/>
    <p:sldId id="2376" r:id="rId41"/>
    <p:sldId id="2381" r:id="rId42"/>
    <p:sldId id="2382" r:id="rId43"/>
    <p:sldId id="2383" r:id="rId44"/>
    <p:sldId id="2384" r:id="rId45"/>
    <p:sldId id="2325" r:id="rId46"/>
    <p:sldId id="2385" r:id="rId47"/>
    <p:sldId id="2386" r:id="rId48"/>
    <p:sldId id="2387" r:id="rId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p:cViewPr>
        <p:scale>
          <a:sx n="50" d="100"/>
          <a:sy n="50" d="100"/>
        </p:scale>
        <p:origin x="1320" y="2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40515F-7ABA-4DCD-ACA4-0158820171F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4B1D6A1-AC46-4081-A014-62B14368526A}">
      <dgm:prSet/>
      <dgm:spPr/>
      <dgm:t>
        <a:bodyPr/>
        <a:lstStyle/>
        <a:p>
          <a:r>
            <a:rPr lang="en-US" dirty="0"/>
            <a:t>AI can automate tasks like learning, reasoning, problem-solving, decision-making, and natural language processing.</a:t>
          </a:r>
        </a:p>
      </dgm:t>
    </dgm:pt>
    <dgm:pt modelId="{E4183269-5055-4B08-885F-DA5601993503}" type="parTrans" cxnId="{A73B1C45-8639-48D0-BE24-E3E5261DB2D1}">
      <dgm:prSet/>
      <dgm:spPr/>
      <dgm:t>
        <a:bodyPr/>
        <a:lstStyle/>
        <a:p>
          <a:endParaRPr lang="en-US"/>
        </a:p>
      </dgm:t>
    </dgm:pt>
    <dgm:pt modelId="{64536966-D6CF-4228-BA62-405FAAD579E9}" type="sibTrans" cxnId="{A73B1C45-8639-48D0-BE24-E3E5261DB2D1}">
      <dgm:prSet/>
      <dgm:spPr/>
      <dgm:t>
        <a:bodyPr/>
        <a:lstStyle/>
        <a:p>
          <a:endParaRPr lang="en-US"/>
        </a:p>
      </dgm:t>
    </dgm:pt>
    <dgm:pt modelId="{EAB3B593-B12E-46FA-842F-A116A05E70E3}">
      <dgm:prSet/>
      <dgm:spPr/>
      <dgm:t>
        <a:bodyPr/>
        <a:lstStyle/>
        <a:p>
          <a:r>
            <a:rPr lang="en-US" b="0" i="0"/>
            <a:t>Examples of AI software include chatbots, virtual assistants, recommendation engines, and image/speech recognition software.</a:t>
          </a:r>
          <a:endParaRPr lang="en-US"/>
        </a:p>
      </dgm:t>
    </dgm:pt>
    <dgm:pt modelId="{41BACDDB-8565-4763-9EE8-30C2EFE0086D}" type="parTrans" cxnId="{85726EC1-6897-45CE-A674-616F98BE920F}">
      <dgm:prSet/>
      <dgm:spPr/>
      <dgm:t>
        <a:bodyPr/>
        <a:lstStyle/>
        <a:p>
          <a:endParaRPr lang="en-US"/>
        </a:p>
      </dgm:t>
    </dgm:pt>
    <dgm:pt modelId="{630C9EA5-B460-4421-8DF0-725A70193476}" type="sibTrans" cxnId="{85726EC1-6897-45CE-A674-616F98BE920F}">
      <dgm:prSet/>
      <dgm:spPr/>
      <dgm:t>
        <a:bodyPr/>
        <a:lstStyle/>
        <a:p>
          <a:endParaRPr lang="en-US"/>
        </a:p>
      </dgm:t>
    </dgm:pt>
    <dgm:pt modelId="{41836246-B4EA-42B8-ADE5-D1D85F716580}">
      <dgm:prSet/>
      <dgm:spPr/>
      <dgm:t>
        <a:bodyPr/>
        <a:lstStyle/>
        <a:p>
          <a:r>
            <a:rPr lang="en-US" b="0" i="0"/>
            <a:t>Most AI software uses data analysis to make decisions and recommendations.</a:t>
          </a:r>
          <a:endParaRPr lang="en-US"/>
        </a:p>
      </dgm:t>
    </dgm:pt>
    <dgm:pt modelId="{ED440B2D-504E-485E-A183-655C0A9C618B}" type="parTrans" cxnId="{6BBCE879-48C1-428F-85FC-74C0446F39D3}">
      <dgm:prSet/>
      <dgm:spPr/>
      <dgm:t>
        <a:bodyPr/>
        <a:lstStyle/>
        <a:p>
          <a:endParaRPr lang="en-US"/>
        </a:p>
      </dgm:t>
    </dgm:pt>
    <dgm:pt modelId="{9A2512B1-D2A2-4C71-A2D8-84A26F707EEF}" type="sibTrans" cxnId="{6BBCE879-48C1-428F-85FC-74C0446F39D3}">
      <dgm:prSet/>
      <dgm:spPr/>
      <dgm:t>
        <a:bodyPr/>
        <a:lstStyle/>
        <a:p>
          <a:endParaRPr lang="en-US"/>
        </a:p>
      </dgm:t>
    </dgm:pt>
    <dgm:pt modelId="{5A123AC7-25DD-4E6A-8133-E0F8DD30B2C3}">
      <dgm:prSet/>
      <dgm:spPr/>
      <dgm:t>
        <a:bodyPr/>
        <a:lstStyle/>
        <a:p>
          <a:r>
            <a:rPr lang="en-US" dirty="0"/>
            <a:t>This lecture will overview the best artificial intelligence software offerings around today.</a:t>
          </a:r>
          <a:endParaRPr lang="sv-SE" dirty="0"/>
        </a:p>
      </dgm:t>
    </dgm:pt>
    <dgm:pt modelId="{067ADC76-CDD9-41FD-AD29-9D9E2EDB39BE}" type="parTrans" cxnId="{8222E22B-85BB-48C5-826F-6B4BCE4F879E}">
      <dgm:prSet/>
      <dgm:spPr/>
      <dgm:t>
        <a:bodyPr/>
        <a:lstStyle/>
        <a:p>
          <a:endParaRPr lang="sv-SE"/>
        </a:p>
      </dgm:t>
    </dgm:pt>
    <dgm:pt modelId="{ED2461BD-6D2C-409B-984A-72E238107721}" type="sibTrans" cxnId="{8222E22B-85BB-48C5-826F-6B4BCE4F879E}">
      <dgm:prSet/>
      <dgm:spPr/>
      <dgm:t>
        <a:bodyPr/>
        <a:lstStyle/>
        <a:p>
          <a:endParaRPr lang="sv-SE"/>
        </a:p>
      </dgm:t>
    </dgm:pt>
    <dgm:pt modelId="{A5B5DA6E-2132-4F1E-8D3F-04D4BF5B8658}" type="pres">
      <dgm:prSet presAssocID="{9540515F-7ABA-4DCD-ACA4-0158820171F4}" presName="linear" presStyleCnt="0">
        <dgm:presLayoutVars>
          <dgm:animLvl val="lvl"/>
          <dgm:resizeHandles val="exact"/>
        </dgm:presLayoutVars>
      </dgm:prSet>
      <dgm:spPr/>
    </dgm:pt>
    <dgm:pt modelId="{EFC234D0-41AE-46C4-81D5-4B54066D7171}" type="pres">
      <dgm:prSet presAssocID="{E4B1D6A1-AC46-4081-A014-62B14368526A}" presName="parentText" presStyleLbl="node1" presStyleIdx="0" presStyleCnt="4">
        <dgm:presLayoutVars>
          <dgm:chMax val="0"/>
          <dgm:bulletEnabled val="1"/>
        </dgm:presLayoutVars>
      </dgm:prSet>
      <dgm:spPr/>
    </dgm:pt>
    <dgm:pt modelId="{29ED3F6C-6503-47B1-AE7F-EBC99F92ED23}" type="pres">
      <dgm:prSet presAssocID="{64536966-D6CF-4228-BA62-405FAAD579E9}" presName="spacer" presStyleCnt="0"/>
      <dgm:spPr/>
    </dgm:pt>
    <dgm:pt modelId="{05FD0E80-CD6F-41FF-88A3-41E9AC8B9D82}" type="pres">
      <dgm:prSet presAssocID="{EAB3B593-B12E-46FA-842F-A116A05E70E3}" presName="parentText" presStyleLbl="node1" presStyleIdx="1" presStyleCnt="4">
        <dgm:presLayoutVars>
          <dgm:chMax val="0"/>
          <dgm:bulletEnabled val="1"/>
        </dgm:presLayoutVars>
      </dgm:prSet>
      <dgm:spPr/>
    </dgm:pt>
    <dgm:pt modelId="{2AD49B14-48C8-47F3-842E-FE283EE402E3}" type="pres">
      <dgm:prSet presAssocID="{630C9EA5-B460-4421-8DF0-725A70193476}" presName="spacer" presStyleCnt="0"/>
      <dgm:spPr/>
    </dgm:pt>
    <dgm:pt modelId="{B9CB232B-0128-42E9-9C4C-72F57CD273E9}" type="pres">
      <dgm:prSet presAssocID="{41836246-B4EA-42B8-ADE5-D1D85F716580}" presName="parentText" presStyleLbl="node1" presStyleIdx="2" presStyleCnt="4">
        <dgm:presLayoutVars>
          <dgm:chMax val="0"/>
          <dgm:bulletEnabled val="1"/>
        </dgm:presLayoutVars>
      </dgm:prSet>
      <dgm:spPr/>
    </dgm:pt>
    <dgm:pt modelId="{1CB0FC58-F938-4D3D-A25C-34736E6C7FDF}" type="pres">
      <dgm:prSet presAssocID="{9A2512B1-D2A2-4C71-A2D8-84A26F707EEF}" presName="spacer" presStyleCnt="0"/>
      <dgm:spPr/>
    </dgm:pt>
    <dgm:pt modelId="{80EF1233-79A8-4385-881E-5E4E19EB1B65}" type="pres">
      <dgm:prSet presAssocID="{5A123AC7-25DD-4E6A-8133-E0F8DD30B2C3}" presName="parentText" presStyleLbl="node1" presStyleIdx="3" presStyleCnt="4">
        <dgm:presLayoutVars>
          <dgm:chMax val="0"/>
          <dgm:bulletEnabled val="1"/>
        </dgm:presLayoutVars>
      </dgm:prSet>
      <dgm:spPr/>
    </dgm:pt>
  </dgm:ptLst>
  <dgm:cxnLst>
    <dgm:cxn modelId="{57B32410-2395-4333-93F5-3780EBC2F4B9}" type="presOf" srcId="{41836246-B4EA-42B8-ADE5-D1D85F716580}" destId="{B9CB232B-0128-42E9-9C4C-72F57CD273E9}" srcOrd="0" destOrd="0" presId="urn:microsoft.com/office/officeart/2005/8/layout/vList2"/>
    <dgm:cxn modelId="{8222E22B-85BB-48C5-826F-6B4BCE4F879E}" srcId="{9540515F-7ABA-4DCD-ACA4-0158820171F4}" destId="{5A123AC7-25DD-4E6A-8133-E0F8DD30B2C3}" srcOrd="3" destOrd="0" parTransId="{067ADC76-CDD9-41FD-AD29-9D9E2EDB39BE}" sibTransId="{ED2461BD-6D2C-409B-984A-72E238107721}"/>
    <dgm:cxn modelId="{59F04362-D87C-4CC5-B045-55F34F586BCE}" type="presOf" srcId="{5A123AC7-25DD-4E6A-8133-E0F8DD30B2C3}" destId="{80EF1233-79A8-4385-881E-5E4E19EB1B65}" srcOrd="0" destOrd="0" presId="urn:microsoft.com/office/officeart/2005/8/layout/vList2"/>
    <dgm:cxn modelId="{A73B1C45-8639-48D0-BE24-E3E5261DB2D1}" srcId="{9540515F-7ABA-4DCD-ACA4-0158820171F4}" destId="{E4B1D6A1-AC46-4081-A014-62B14368526A}" srcOrd="0" destOrd="0" parTransId="{E4183269-5055-4B08-885F-DA5601993503}" sibTransId="{64536966-D6CF-4228-BA62-405FAAD579E9}"/>
    <dgm:cxn modelId="{6BBCE879-48C1-428F-85FC-74C0446F39D3}" srcId="{9540515F-7ABA-4DCD-ACA4-0158820171F4}" destId="{41836246-B4EA-42B8-ADE5-D1D85F716580}" srcOrd="2" destOrd="0" parTransId="{ED440B2D-504E-485E-A183-655C0A9C618B}" sibTransId="{9A2512B1-D2A2-4C71-A2D8-84A26F707EEF}"/>
    <dgm:cxn modelId="{96DF76AF-A3D1-43D0-AF7D-60004C21779E}" type="presOf" srcId="{E4B1D6A1-AC46-4081-A014-62B14368526A}" destId="{EFC234D0-41AE-46C4-81D5-4B54066D7171}" srcOrd="0" destOrd="0" presId="urn:microsoft.com/office/officeart/2005/8/layout/vList2"/>
    <dgm:cxn modelId="{85726EC1-6897-45CE-A674-616F98BE920F}" srcId="{9540515F-7ABA-4DCD-ACA4-0158820171F4}" destId="{EAB3B593-B12E-46FA-842F-A116A05E70E3}" srcOrd="1" destOrd="0" parTransId="{41BACDDB-8565-4763-9EE8-30C2EFE0086D}" sibTransId="{630C9EA5-B460-4421-8DF0-725A70193476}"/>
    <dgm:cxn modelId="{7FB56ADC-770B-4885-964B-4CDB68C6C4E6}" type="presOf" srcId="{EAB3B593-B12E-46FA-842F-A116A05E70E3}" destId="{05FD0E80-CD6F-41FF-88A3-41E9AC8B9D82}" srcOrd="0" destOrd="0" presId="urn:microsoft.com/office/officeart/2005/8/layout/vList2"/>
    <dgm:cxn modelId="{B7C1B0FB-FDA9-4575-ACA0-2388980CFDE1}" type="presOf" srcId="{9540515F-7ABA-4DCD-ACA4-0158820171F4}" destId="{A5B5DA6E-2132-4F1E-8D3F-04D4BF5B8658}" srcOrd="0" destOrd="0" presId="urn:microsoft.com/office/officeart/2005/8/layout/vList2"/>
    <dgm:cxn modelId="{95B8312E-498B-41CD-B995-2B59212398D5}" type="presParOf" srcId="{A5B5DA6E-2132-4F1E-8D3F-04D4BF5B8658}" destId="{EFC234D0-41AE-46C4-81D5-4B54066D7171}" srcOrd="0" destOrd="0" presId="urn:microsoft.com/office/officeart/2005/8/layout/vList2"/>
    <dgm:cxn modelId="{F8BD4C3E-496B-42C8-B75B-0154105E495A}" type="presParOf" srcId="{A5B5DA6E-2132-4F1E-8D3F-04D4BF5B8658}" destId="{29ED3F6C-6503-47B1-AE7F-EBC99F92ED23}" srcOrd="1" destOrd="0" presId="urn:microsoft.com/office/officeart/2005/8/layout/vList2"/>
    <dgm:cxn modelId="{10EEA3B6-B262-418A-90CC-BB97DD0CA63E}" type="presParOf" srcId="{A5B5DA6E-2132-4F1E-8D3F-04D4BF5B8658}" destId="{05FD0E80-CD6F-41FF-88A3-41E9AC8B9D82}" srcOrd="2" destOrd="0" presId="urn:microsoft.com/office/officeart/2005/8/layout/vList2"/>
    <dgm:cxn modelId="{F4392950-C4CC-42DB-BFCB-90BEAA636A94}" type="presParOf" srcId="{A5B5DA6E-2132-4F1E-8D3F-04D4BF5B8658}" destId="{2AD49B14-48C8-47F3-842E-FE283EE402E3}" srcOrd="3" destOrd="0" presId="urn:microsoft.com/office/officeart/2005/8/layout/vList2"/>
    <dgm:cxn modelId="{5EAB9120-C8DA-4A4F-8A5B-01D0D0BC1F86}" type="presParOf" srcId="{A5B5DA6E-2132-4F1E-8D3F-04D4BF5B8658}" destId="{B9CB232B-0128-42E9-9C4C-72F57CD273E9}" srcOrd="4" destOrd="0" presId="urn:microsoft.com/office/officeart/2005/8/layout/vList2"/>
    <dgm:cxn modelId="{E66E225C-5669-4240-A830-30F0AB87A9CA}" type="presParOf" srcId="{A5B5DA6E-2132-4F1E-8D3F-04D4BF5B8658}" destId="{1CB0FC58-F938-4D3D-A25C-34736E6C7FDF}" srcOrd="5" destOrd="0" presId="urn:microsoft.com/office/officeart/2005/8/layout/vList2"/>
    <dgm:cxn modelId="{240E1111-20D1-4282-9797-CEA2AABBB458}" type="presParOf" srcId="{A5B5DA6E-2132-4F1E-8D3F-04D4BF5B8658}" destId="{80EF1233-79A8-4385-881E-5E4E19EB1B6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B7BBF7-4CB7-484A-BE9D-1E7F2EF1B23E}"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67A0F10A-678D-4F83-B900-4078BB4875E9}">
      <dgm:prSet/>
      <dgm:spPr/>
      <dgm:t>
        <a:bodyPr/>
        <a:lstStyle/>
        <a:p>
          <a:r>
            <a:rPr lang="en-US"/>
            <a:t>Step 1: Identify the business problem AI should solve.</a:t>
          </a:r>
        </a:p>
      </dgm:t>
    </dgm:pt>
    <dgm:pt modelId="{9106834D-6708-4930-A5DF-2729ED284043}" type="parTrans" cxnId="{1ED46BB3-2C67-472B-A852-1C099B93E663}">
      <dgm:prSet/>
      <dgm:spPr/>
      <dgm:t>
        <a:bodyPr/>
        <a:lstStyle/>
        <a:p>
          <a:endParaRPr lang="en-US"/>
        </a:p>
      </dgm:t>
    </dgm:pt>
    <dgm:pt modelId="{60DB8968-59C9-4189-8784-5D260CF6C1C5}" type="sibTrans" cxnId="{1ED46BB3-2C67-472B-A852-1C099B93E663}">
      <dgm:prSet phldrT="1" phldr="0"/>
      <dgm:spPr/>
      <dgm:t>
        <a:bodyPr/>
        <a:lstStyle/>
        <a:p>
          <a:r>
            <a:rPr lang="en-US"/>
            <a:t>1</a:t>
          </a:r>
        </a:p>
      </dgm:t>
    </dgm:pt>
    <dgm:pt modelId="{28214F1A-5C90-4040-8BDC-0D0C069DE69E}">
      <dgm:prSet/>
      <dgm:spPr/>
      <dgm:t>
        <a:bodyPr/>
        <a:lstStyle/>
        <a:p>
          <a:r>
            <a:rPr lang="en-US"/>
            <a:t>Step 2: Evaluate available AI tools based on accuracy, efficiency, and compatibility.</a:t>
          </a:r>
        </a:p>
      </dgm:t>
    </dgm:pt>
    <dgm:pt modelId="{BD3C7CBE-7DD8-4CCF-974F-A9AE429FDB02}" type="parTrans" cxnId="{6A1BEC32-CB35-4BDC-B7A2-A0F63FF81313}">
      <dgm:prSet/>
      <dgm:spPr/>
      <dgm:t>
        <a:bodyPr/>
        <a:lstStyle/>
        <a:p>
          <a:endParaRPr lang="en-US"/>
        </a:p>
      </dgm:t>
    </dgm:pt>
    <dgm:pt modelId="{DF2ECDB9-EF6E-43C7-9F48-A397BA4FEB7D}" type="sibTrans" cxnId="{6A1BEC32-CB35-4BDC-B7A2-A0F63FF81313}">
      <dgm:prSet phldrT="2" phldr="0"/>
      <dgm:spPr/>
      <dgm:t>
        <a:bodyPr/>
        <a:lstStyle/>
        <a:p>
          <a:r>
            <a:rPr lang="en-US"/>
            <a:t>2</a:t>
          </a:r>
        </a:p>
      </dgm:t>
    </dgm:pt>
    <dgm:pt modelId="{D7BEDC37-EA28-4291-BA24-7597EB00C2AA}">
      <dgm:prSet/>
      <dgm:spPr/>
      <dgm:t>
        <a:bodyPr/>
        <a:lstStyle/>
        <a:p>
          <a:r>
            <a:rPr lang="en-US"/>
            <a:t>Step 3: Conduct pilot tests to measure effectiveness before full deployment.</a:t>
          </a:r>
        </a:p>
      </dgm:t>
    </dgm:pt>
    <dgm:pt modelId="{72056E0A-15E1-4EFF-93FE-A67FF98A48C6}" type="parTrans" cxnId="{EC1B4AE7-37D1-47D7-AA1F-48144C065AEE}">
      <dgm:prSet/>
      <dgm:spPr/>
      <dgm:t>
        <a:bodyPr/>
        <a:lstStyle/>
        <a:p>
          <a:endParaRPr lang="en-US"/>
        </a:p>
      </dgm:t>
    </dgm:pt>
    <dgm:pt modelId="{284B7586-A1C8-4A68-B849-9D289B9488B5}" type="sibTrans" cxnId="{EC1B4AE7-37D1-47D7-AA1F-48144C065AEE}">
      <dgm:prSet phldrT="3" phldr="0"/>
      <dgm:spPr/>
      <dgm:t>
        <a:bodyPr/>
        <a:lstStyle/>
        <a:p>
          <a:r>
            <a:rPr lang="en-US"/>
            <a:t>3</a:t>
          </a:r>
        </a:p>
      </dgm:t>
    </dgm:pt>
    <dgm:pt modelId="{33ED371C-282C-4BA3-987C-501EAEBA972D}" type="pres">
      <dgm:prSet presAssocID="{0DB7BBF7-4CB7-484A-BE9D-1E7F2EF1B23E}" presName="Name0" presStyleCnt="0">
        <dgm:presLayoutVars>
          <dgm:animLvl val="lvl"/>
          <dgm:resizeHandles val="exact"/>
        </dgm:presLayoutVars>
      </dgm:prSet>
      <dgm:spPr/>
    </dgm:pt>
    <dgm:pt modelId="{82ABF84D-4DC9-4B8C-80E3-6C3283744273}" type="pres">
      <dgm:prSet presAssocID="{67A0F10A-678D-4F83-B900-4078BB4875E9}" presName="compositeNode" presStyleCnt="0">
        <dgm:presLayoutVars>
          <dgm:bulletEnabled val="1"/>
        </dgm:presLayoutVars>
      </dgm:prSet>
      <dgm:spPr/>
    </dgm:pt>
    <dgm:pt modelId="{6B0E2FE5-5058-4BEE-A1E1-2D39B6E9841E}" type="pres">
      <dgm:prSet presAssocID="{67A0F10A-678D-4F83-B900-4078BB4875E9}" presName="bgRect" presStyleLbl="bgAccFollowNode1" presStyleIdx="0" presStyleCnt="3"/>
      <dgm:spPr/>
    </dgm:pt>
    <dgm:pt modelId="{986209A2-370A-41C9-968C-2F507A19D5A3}" type="pres">
      <dgm:prSet presAssocID="{60DB8968-59C9-4189-8784-5D260CF6C1C5}" presName="sibTransNodeCircle" presStyleLbl="alignNode1" presStyleIdx="0" presStyleCnt="6">
        <dgm:presLayoutVars>
          <dgm:chMax val="0"/>
          <dgm:bulletEnabled/>
        </dgm:presLayoutVars>
      </dgm:prSet>
      <dgm:spPr/>
    </dgm:pt>
    <dgm:pt modelId="{23673914-FB43-444C-A8E4-A95756630FF7}" type="pres">
      <dgm:prSet presAssocID="{67A0F10A-678D-4F83-B900-4078BB4875E9}" presName="bottomLine" presStyleLbl="alignNode1" presStyleIdx="1" presStyleCnt="6">
        <dgm:presLayoutVars/>
      </dgm:prSet>
      <dgm:spPr/>
    </dgm:pt>
    <dgm:pt modelId="{5D0C5088-5120-4763-ABD1-179C67A75B94}" type="pres">
      <dgm:prSet presAssocID="{67A0F10A-678D-4F83-B900-4078BB4875E9}" presName="nodeText" presStyleLbl="bgAccFollowNode1" presStyleIdx="0" presStyleCnt="3">
        <dgm:presLayoutVars>
          <dgm:bulletEnabled val="1"/>
        </dgm:presLayoutVars>
      </dgm:prSet>
      <dgm:spPr/>
    </dgm:pt>
    <dgm:pt modelId="{69BDEBED-0192-4E02-8829-FCE7FB2ABAB5}" type="pres">
      <dgm:prSet presAssocID="{60DB8968-59C9-4189-8784-5D260CF6C1C5}" presName="sibTrans" presStyleCnt="0"/>
      <dgm:spPr/>
    </dgm:pt>
    <dgm:pt modelId="{A4918021-8B84-41A4-AB0E-7CBD70CC3FB3}" type="pres">
      <dgm:prSet presAssocID="{28214F1A-5C90-4040-8BDC-0D0C069DE69E}" presName="compositeNode" presStyleCnt="0">
        <dgm:presLayoutVars>
          <dgm:bulletEnabled val="1"/>
        </dgm:presLayoutVars>
      </dgm:prSet>
      <dgm:spPr/>
    </dgm:pt>
    <dgm:pt modelId="{72FC1F65-B454-4A4D-8A31-C082E83D0107}" type="pres">
      <dgm:prSet presAssocID="{28214F1A-5C90-4040-8BDC-0D0C069DE69E}" presName="bgRect" presStyleLbl="bgAccFollowNode1" presStyleIdx="1" presStyleCnt="3"/>
      <dgm:spPr/>
    </dgm:pt>
    <dgm:pt modelId="{117F10B7-C585-42BC-8CE8-4F07B21228FB}" type="pres">
      <dgm:prSet presAssocID="{DF2ECDB9-EF6E-43C7-9F48-A397BA4FEB7D}" presName="sibTransNodeCircle" presStyleLbl="alignNode1" presStyleIdx="2" presStyleCnt="6">
        <dgm:presLayoutVars>
          <dgm:chMax val="0"/>
          <dgm:bulletEnabled/>
        </dgm:presLayoutVars>
      </dgm:prSet>
      <dgm:spPr/>
    </dgm:pt>
    <dgm:pt modelId="{10E32E45-A4DF-4598-A9F0-70B71A9C5426}" type="pres">
      <dgm:prSet presAssocID="{28214F1A-5C90-4040-8BDC-0D0C069DE69E}" presName="bottomLine" presStyleLbl="alignNode1" presStyleIdx="3" presStyleCnt="6">
        <dgm:presLayoutVars/>
      </dgm:prSet>
      <dgm:spPr/>
    </dgm:pt>
    <dgm:pt modelId="{586FFE47-E0E5-4042-8171-45D31F297164}" type="pres">
      <dgm:prSet presAssocID="{28214F1A-5C90-4040-8BDC-0D0C069DE69E}" presName="nodeText" presStyleLbl="bgAccFollowNode1" presStyleIdx="1" presStyleCnt="3">
        <dgm:presLayoutVars>
          <dgm:bulletEnabled val="1"/>
        </dgm:presLayoutVars>
      </dgm:prSet>
      <dgm:spPr/>
    </dgm:pt>
    <dgm:pt modelId="{D544158C-9379-42D8-A46A-86ACCB43DC9A}" type="pres">
      <dgm:prSet presAssocID="{DF2ECDB9-EF6E-43C7-9F48-A397BA4FEB7D}" presName="sibTrans" presStyleCnt="0"/>
      <dgm:spPr/>
    </dgm:pt>
    <dgm:pt modelId="{33A8093A-D1C2-47C3-8F76-1BDBF26B3830}" type="pres">
      <dgm:prSet presAssocID="{D7BEDC37-EA28-4291-BA24-7597EB00C2AA}" presName="compositeNode" presStyleCnt="0">
        <dgm:presLayoutVars>
          <dgm:bulletEnabled val="1"/>
        </dgm:presLayoutVars>
      </dgm:prSet>
      <dgm:spPr/>
    </dgm:pt>
    <dgm:pt modelId="{FAE083B9-4F36-4B4A-BD31-E3DC2918E7B9}" type="pres">
      <dgm:prSet presAssocID="{D7BEDC37-EA28-4291-BA24-7597EB00C2AA}" presName="bgRect" presStyleLbl="bgAccFollowNode1" presStyleIdx="2" presStyleCnt="3"/>
      <dgm:spPr/>
    </dgm:pt>
    <dgm:pt modelId="{07107CE4-C4EA-4C77-A844-83F5850C6C15}" type="pres">
      <dgm:prSet presAssocID="{284B7586-A1C8-4A68-B849-9D289B9488B5}" presName="sibTransNodeCircle" presStyleLbl="alignNode1" presStyleIdx="4" presStyleCnt="6">
        <dgm:presLayoutVars>
          <dgm:chMax val="0"/>
          <dgm:bulletEnabled/>
        </dgm:presLayoutVars>
      </dgm:prSet>
      <dgm:spPr/>
    </dgm:pt>
    <dgm:pt modelId="{1F893212-4B76-4472-BEDC-EB7BFE2B067A}" type="pres">
      <dgm:prSet presAssocID="{D7BEDC37-EA28-4291-BA24-7597EB00C2AA}" presName="bottomLine" presStyleLbl="alignNode1" presStyleIdx="5" presStyleCnt="6">
        <dgm:presLayoutVars/>
      </dgm:prSet>
      <dgm:spPr/>
    </dgm:pt>
    <dgm:pt modelId="{D5978287-6ECC-42E7-981C-84AB15DB449A}" type="pres">
      <dgm:prSet presAssocID="{D7BEDC37-EA28-4291-BA24-7597EB00C2AA}" presName="nodeText" presStyleLbl="bgAccFollowNode1" presStyleIdx="2" presStyleCnt="3">
        <dgm:presLayoutVars>
          <dgm:bulletEnabled val="1"/>
        </dgm:presLayoutVars>
      </dgm:prSet>
      <dgm:spPr/>
    </dgm:pt>
  </dgm:ptLst>
  <dgm:cxnLst>
    <dgm:cxn modelId="{BC297614-4279-403A-BD0B-600C4ACC1A47}" type="presOf" srcId="{67A0F10A-678D-4F83-B900-4078BB4875E9}" destId="{6B0E2FE5-5058-4BEE-A1E1-2D39B6E9841E}" srcOrd="0" destOrd="0" presId="urn:microsoft.com/office/officeart/2016/7/layout/BasicLinearProcessNumbered"/>
    <dgm:cxn modelId="{6A1BEC32-CB35-4BDC-B7A2-A0F63FF81313}" srcId="{0DB7BBF7-4CB7-484A-BE9D-1E7F2EF1B23E}" destId="{28214F1A-5C90-4040-8BDC-0D0C069DE69E}" srcOrd="1" destOrd="0" parTransId="{BD3C7CBE-7DD8-4CCF-974F-A9AE429FDB02}" sibTransId="{DF2ECDB9-EF6E-43C7-9F48-A397BA4FEB7D}"/>
    <dgm:cxn modelId="{7FD30F34-F94B-4994-9737-5DD74B63D42E}" type="presOf" srcId="{DF2ECDB9-EF6E-43C7-9F48-A397BA4FEB7D}" destId="{117F10B7-C585-42BC-8CE8-4F07B21228FB}" srcOrd="0" destOrd="0" presId="urn:microsoft.com/office/officeart/2016/7/layout/BasicLinearProcessNumbered"/>
    <dgm:cxn modelId="{F8E7884F-463B-4D84-82C3-7862F3AD4801}" type="presOf" srcId="{D7BEDC37-EA28-4291-BA24-7597EB00C2AA}" destId="{D5978287-6ECC-42E7-981C-84AB15DB449A}" srcOrd="1" destOrd="0" presId="urn:microsoft.com/office/officeart/2016/7/layout/BasicLinearProcessNumbered"/>
    <dgm:cxn modelId="{94A8E876-D266-4304-B9E6-8705F16D483E}" type="presOf" srcId="{0DB7BBF7-4CB7-484A-BE9D-1E7F2EF1B23E}" destId="{33ED371C-282C-4BA3-987C-501EAEBA972D}" srcOrd="0" destOrd="0" presId="urn:microsoft.com/office/officeart/2016/7/layout/BasicLinearProcessNumbered"/>
    <dgm:cxn modelId="{1E9DA881-B24E-435E-8183-89AADDE87B98}" type="presOf" srcId="{60DB8968-59C9-4189-8784-5D260CF6C1C5}" destId="{986209A2-370A-41C9-968C-2F507A19D5A3}" srcOrd="0" destOrd="0" presId="urn:microsoft.com/office/officeart/2016/7/layout/BasicLinearProcessNumbered"/>
    <dgm:cxn modelId="{8BB0F895-DF80-4209-9D5C-28FE6F669694}" type="presOf" srcId="{28214F1A-5C90-4040-8BDC-0D0C069DE69E}" destId="{72FC1F65-B454-4A4D-8A31-C082E83D0107}" srcOrd="0" destOrd="0" presId="urn:microsoft.com/office/officeart/2016/7/layout/BasicLinearProcessNumbered"/>
    <dgm:cxn modelId="{7810A89B-B98C-4671-8444-D375AD48D417}" type="presOf" srcId="{D7BEDC37-EA28-4291-BA24-7597EB00C2AA}" destId="{FAE083B9-4F36-4B4A-BD31-E3DC2918E7B9}" srcOrd="0" destOrd="0" presId="urn:microsoft.com/office/officeart/2016/7/layout/BasicLinearProcessNumbered"/>
    <dgm:cxn modelId="{1ED46BB3-2C67-472B-A852-1C099B93E663}" srcId="{0DB7BBF7-4CB7-484A-BE9D-1E7F2EF1B23E}" destId="{67A0F10A-678D-4F83-B900-4078BB4875E9}" srcOrd="0" destOrd="0" parTransId="{9106834D-6708-4930-A5DF-2729ED284043}" sibTransId="{60DB8968-59C9-4189-8784-5D260CF6C1C5}"/>
    <dgm:cxn modelId="{8B3BF5D4-4F8D-496F-834F-508DCD83CAAF}" type="presOf" srcId="{28214F1A-5C90-4040-8BDC-0D0C069DE69E}" destId="{586FFE47-E0E5-4042-8171-45D31F297164}" srcOrd="1" destOrd="0" presId="urn:microsoft.com/office/officeart/2016/7/layout/BasicLinearProcessNumbered"/>
    <dgm:cxn modelId="{C4A807E2-BD5A-4389-B8B7-24B7BCB970C6}" type="presOf" srcId="{284B7586-A1C8-4A68-B849-9D289B9488B5}" destId="{07107CE4-C4EA-4C77-A844-83F5850C6C15}" srcOrd="0" destOrd="0" presId="urn:microsoft.com/office/officeart/2016/7/layout/BasicLinearProcessNumbered"/>
    <dgm:cxn modelId="{66D2DFE3-87E6-49A6-A73E-E56FB3E2467B}" type="presOf" srcId="{67A0F10A-678D-4F83-B900-4078BB4875E9}" destId="{5D0C5088-5120-4763-ABD1-179C67A75B94}" srcOrd="1" destOrd="0" presId="urn:microsoft.com/office/officeart/2016/7/layout/BasicLinearProcessNumbered"/>
    <dgm:cxn modelId="{EC1B4AE7-37D1-47D7-AA1F-48144C065AEE}" srcId="{0DB7BBF7-4CB7-484A-BE9D-1E7F2EF1B23E}" destId="{D7BEDC37-EA28-4291-BA24-7597EB00C2AA}" srcOrd="2" destOrd="0" parTransId="{72056E0A-15E1-4EFF-93FE-A67FF98A48C6}" sibTransId="{284B7586-A1C8-4A68-B849-9D289B9488B5}"/>
    <dgm:cxn modelId="{30E49A1A-4FA2-46DA-829C-436708F71664}" type="presParOf" srcId="{33ED371C-282C-4BA3-987C-501EAEBA972D}" destId="{82ABF84D-4DC9-4B8C-80E3-6C3283744273}" srcOrd="0" destOrd="0" presId="urn:microsoft.com/office/officeart/2016/7/layout/BasicLinearProcessNumbered"/>
    <dgm:cxn modelId="{4AF0B225-5C8A-4898-BA98-EB2A111FC56D}" type="presParOf" srcId="{82ABF84D-4DC9-4B8C-80E3-6C3283744273}" destId="{6B0E2FE5-5058-4BEE-A1E1-2D39B6E9841E}" srcOrd="0" destOrd="0" presId="urn:microsoft.com/office/officeart/2016/7/layout/BasicLinearProcessNumbered"/>
    <dgm:cxn modelId="{AB901DFF-2EB3-4302-96B1-9F91C955A1C8}" type="presParOf" srcId="{82ABF84D-4DC9-4B8C-80E3-6C3283744273}" destId="{986209A2-370A-41C9-968C-2F507A19D5A3}" srcOrd="1" destOrd="0" presId="urn:microsoft.com/office/officeart/2016/7/layout/BasicLinearProcessNumbered"/>
    <dgm:cxn modelId="{8566BA1C-A625-4AA7-AF37-CB07342FA317}" type="presParOf" srcId="{82ABF84D-4DC9-4B8C-80E3-6C3283744273}" destId="{23673914-FB43-444C-A8E4-A95756630FF7}" srcOrd="2" destOrd="0" presId="urn:microsoft.com/office/officeart/2016/7/layout/BasicLinearProcessNumbered"/>
    <dgm:cxn modelId="{B2C3F24F-962B-41D4-93E4-A49627E68675}" type="presParOf" srcId="{82ABF84D-4DC9-4B8C-80E3-6C3283744273}" destId="{5D0C5088-5120-4763-ABD1-179C67A75B94}" srcOrd="3" destOrd="0" presId="urn:microsoft.com/office/officeart/2016/7/layout/BasicLinearProcessNumbered"/>
    <dgm:cxn modelId="{7E129E39-93BC-402B-9198-F578462CAF8A}" type="presParOf" srcId="{33ED371C-282C-4BA3-987C-501EAEBA972D}" destId="{69BDEBED-0192-4E02-8829-FCE7FB2ABAB5}" srcOrd="1" destOrd="0" presId="urn:microsoft.com/office/officeart/2016/7/layout/BasicLinearProcessNumbered"/>
    <dgm:cxn modelId="{E1B77598-FA72-44CB-BB7A-FA4DD909C075}" type="presParOf" srcId="{33ED371C-282C-4BA3-987C-501EAEBA972D}" destId="{A4918021-8B84-41A4-AB0E-7CBD70CC3FB3}" srcOrd="2" destOrd="0" presId="urn:microsoft.com/office/officeart/2016/7/layout/BasicLinearProcessNumbered"/>
    <dgm:cxn modelId="{FFFEF226-AD1D-4C34-8EF8-63C26B19D723}" type="presParOf" srcId="{A4918021-8B84-41A4-AB0E-7CBD70CC3FB3}" destId="{72FC1F65-B454-4A4D-8A31-C082E83D0107}" srcOrd="0" destOrd="0" presId="urn:microsoft.com/office/officeart/2016/7/layout/BasicLinearProcessNumbered"/>
    <dgm:cxn modelId="{B23B89B5-4A6F-40E0-8DE6-312EBA388854}" type="presParOf" srcId="{A4918021-8B84-41A4-AB0E-7CBD70CC3FB3}" destId="{117F10B7-C585-42BC-8CE8-4F07B21228FB}" srcOrd="1" destOrd="0" presId="urn:microsoft.com/office/officeart/2016/7/layout/BasicLinearProcessNumbered"/>
    <dgm:cxn modelId="{15E713BE-8DEB-4880-BCC1-8E06C90915FC}" type="presParOf" srcId="{A4918021-8B84-41A4-AB0E-7CBD70CC3FB3}" destId="{10E32E45-A4DF-4598-A9F0-70B71A9C5426}" srcOrd="2" destOrd="0" presId="urn:microsoft.com/office/officeart/2016/7/layout/BasicLinearProcessNumbered"/>
    <dgm:cxn modelId="{90761757-F360-425C-9855-782ACB68A9A6}" type="presParOf" srcId="{A4918021-8B84-41A4-AB0E-7CBD70CC3FB3}" destId="{586FFE47-E0E5-4042-8171-45D31F297164}" srcOrd="3" destOrd="0" presId="urn:microsoft.com/office/officeart/2016/7/layout/BasicLinearProcessNumbered"/>
    <dgm:cxn modelId="{09332CE7-45BF-43F7-AEFF-EC7262F93118}" type="presParOf" srcId="{33ED371C-282C-4BA3-987C-501EAEBA972D}" destId="{D544158C-9379-42D8-A46A-86ACCB43DC9A}" srcOrd="3" destOrd="0" presId="urn:microsoft.com/office/officeart/2016/7/layout/BasicLinearProcessNumbered"/>
    <dgm:cxn modelId="{64ED0F93-A1EA-407C-9B10-CA576647C05D}" type="presParOf" srcId="{33ED371C-282C-4BA3-987C-501EAEBA972D}" destId="{33A8093A-D1C2-47C3-8F76-1BDBF26B3830}" srcOrd="4" destOrd="0" presId="urn:microsoft.com/office/officeart/2016/7/layout/BasicLinearProcessNumbered"/>
    <dgm:cxn modelId="{8CC937CC-E3BD-4595-9FC4-8F87B23DBA42}" type="presParOf" srcId="{33A8093A-D1C2-47C3-8F76-1BDBF26B3830}" destId="{FAE083B9-4F36-4B4A-BD31-E3DC2918E7B9}" srcOrd="0" destOrd="0" presId="urn:microsoft.com/office/officeart/2016/7/layout/BasicLinearProcessNumbered"/>
    <dgm:cxn modelId="{00C6DDF5-B19A-40BD-ABA2-BD7C9996BFD0}" type="presParOf" srcId="{33A8093A-D1C2-47C3-8F76-1BDBF26B3830}" destId="{07107CE4-C4EA-4C77-A844-83F5850C6C15}" srcOrd="1" destOrd="0" presId="urn:microsoft.com/office/officeart/2016/7/layout/BasicLinearProcessNumbered"/>
    <dgm:cxn modelId="{3E6716E7-E5AC-4C71-85E6-5A44646B7F39}" type="presParOf" srcId="{33A8093A-D1C2-47C3-8F76-1BDBF26B3830}" destId="{1F893212-4B76-4472-BEDC-EB7BFE2B067A}" srcOrd="2" destOrd="0" presId="urn:microsoft.com/office/officeart/2016/7/layout/BasicLinearProcessNumbered"/>
    <dgm:cxn modelId="{E32BE3C5-F85B-49ED-A1FD-A5102A6CB464}" type="presParOf" srcId="{33A8093A-D1C2-47C3-8F76-1BDBF26B3830}" destId="{D5978287-6ECC-42E7-981C-84AB15DB449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BFF047-F2EF-499A-AAD1-33B7AA9F3FDA}"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8CDF5225-C480-4EEC-BEE0-64F6E8ACC4A9}">
      <dgm:prSet/>
      <dgm:spPr/>
      <dgm:t>
        <a:bodyPr/>
        <a:lstStyle/>
        <a:p>
          <a:r>
            <a:rPr lang="sv-SE" b="1" i="0" dirty="0"/>
            <a:t>Apple Siri</a:t>
          </a:r>
          <a:r>
            <a:rPr lang="en-US" b="0" i="0" dirty="0"/>
            <a:t>: can perform various tasks, including sending emails, checking the weather, providing navigation guidance, setting alarms, and even controlling smart home devices.</a:t>
          </a:r>
          <a:endParaRPr lang="en-US" dirty="0"/>
        </a:p>
      </dgm:t>
    </dgm:pt>
    <dgm:pt modelId="{5EA19C27-B3CA-407C-BD03-80C04749E741}" type="parTrans" cxnId="{C58B75F0-F0AA-4ABC-88D0-1250AE177AAE}">
      <dgm:prSet/>
      <dgm:spPr/>
      <dgm:t>
        <a:bodyPr/>
        <a:lstStyle/>
        <a:p>
          <a:endParaRPr lang="en-US"/>
        </a:p>
      </dgm:t>
    </dgm:pt>
    <dgm:pt modelId="{75349D94-01B8-4336-BA48-B6C640326520}" type="sibTrans" cxnId="{C58B75F0-F0AA-4ABC-88D0-1250AE177AAE}">
      <dgm:prSet/>
      <dgm:spPr/>
      <dgm:t>
        <a:bodyPr/>
        <a:lstStyle/>
        <a:p>
          <a:endParaRPr lang="en-US"/>
        </a:p>
      </dgm:t>
    </dgm:pt>
    <dgm:pt modelId="{A3A8DF53-F61E-436D-BE66-158A19A7000A}">
      <dgm:prSet/>
      <dgm:spPr/>
      <dgm:t>
        <a:bodyPr/>
        <a:lstStyle/>
        <a:p>
          <a:r>
            <a:rPr lang="sv-SE" b="1" i="0" dirty="0"/>
            <a:t>Google Assistant</a:t>
          </a:r>
          <a:r>
            <a:rPr lang="en-US" b="0" i="0" dirty="0"/>
            <a:t>: capable of performing an extensive range of tasks. It excels in voice recognition, understanding natural language queries, and providing relevant responses to send messages, make phone calls, set reminders, manage calendars, play music, and control smart home devices.</a:t>
          </a:r>
          <a:endParaRPr lang="en-US" dirty="0"/>
        </a:p>
      </dgm:t>
    </dgm:pt>
    <dgm:pt modelId="{82951085-A126-475A-8FA5-677823F7D03B}" type="parTrans" cxnId="{DD772A93-AF69-4BBF-B556-5CF20B343BAD}">
      <dgm:prSet/>
      <dgm:spPr/>
      <dgm:t>
        <a:bodyPr/>
        <a:lstStyle/>
        <a:p>
          <a:endParaRPr lang="sv-SE"/>
        </a:p>
      </dgm:t>
    </dgm:pt>
    <dgm:pt modelId="{7E25838B-98B2-4C24-8FE8-8443B8577735}" type="sibTrans" cxnId="{DD772A93-AF69-4BBF-B556-5CF20B343BAD}">
      <dgm:prSet/>
      <dgm:spPr/>
      <dgm:t>
        <a:bodyPr/>
        <a:lstStyle/>
        <a:p>
          <a:endParaRPr lang="sv-SE"/>
        </a:p>
      </dgm:t>
    </dgm:pt>
    <dgm:pt modelId="{ADA99812-4EAB-4AE8-8B34-8B214BD55E60}">
      <dgm:prSet/>
      <dgm:spPr/>
      <dgm:t>
        <a:bodyPr/>
        <a:lstStyle/>
        <a:p>
          <a:r>
            <a:rPr lang="sv-SE" b="1" i="0" dirty="0"/>
            <a:t>	Amazon </a:t>
          </a:r>
          <a:r>
            <a:rPr lang="sv-SE" b="1" i="0" dirty="0" err="1"/>
            <a:t>Alexa</a:t>
          </a:r>
          <a:r>
            <a:rPr lang="en-US" b="0" i="0" dirty="0"/>
            <a:t>: allows users to engage in conversations with the assistant, asking questions, giving commands, and even engaging in natural back-and-forth interactions.</a:t>
          </a:r>
          <a:endParaRPr lang="en-US" dirty="0"/>
        </a:p>
      </dgm:t>
    </dgm:pt>
    <dgm:pt modelId="{54C205EA-4533-4A21-9A70-7EE66E7124B9}" type="parTrans" cxnId="{B4EAE498-6E3A-4125-8CAF-0710743FA8AA}">
      <dgm:prSet/>
      <dgm:spPr/>
      <dgm:t>
        <a:bodyPr/>
        <a:lstStyle/>
        <a:p>
          <a:endParaRPr lang="sv-SE"/>
        </a:p>
      </dgm:t>
    </dgm:pt>
    <dgm:pt modelId="{B882ED6B-2DDF-4D79-A56E-11234720406C}" type="sibTrans" cxnId="{B4EAE498-6E3A-4125-8CAF-0710743FA8AA}">
      <dgm:prSet/>
      <dgm:spPr/>
      <dgm:t>
        <a:bodyPr/>
        <a:lstStyle/>
        <a:p>
          <a:endParaRPr lang="sv-SE"/>
        </a:p>
      </dgm:t>
    </dgm:pt>
    <dgm:pt modelId="{49557496-FAD8-4F9B-B0DC-92CA51B53954}" type="pres">
      <dgm:prSet presAssocID="{09BFF047-F2EF-499A-AAD1-33B7AA9F3FDA}" presName="hierChild1" presStyleCnt="0">
        <dgm:presLayoutVars>
          <dgm:chPref val="1"/>
          <dgm:dir/>
          <dgm:animOne val="branch"/>
          <dgm:animLvl val="lvl"/>
          <dgm:resizeHandles/>
        </dgm:presLayoutVars>
      </dgm:prSet>
      <dgm:spPr/>
    </dgm:pt>
    <dgm:pt modelId="{5B0532CF-58FF-4006-B370-DA809D3BAEFA}" type="pres">
      <dgm:prSet presAssocID="{8CDF5225-C480-4EEC-BEE0-64F6E8ACC4A9}" presName="hierRoot1" presStyleCnt="0"/>
      <dgm:spPr/>
    </dgm:pt>
    <dgm:pt modelId="{F7D63C4E-B00B-4621-AF66-20B93443B9F5}" type="pres">
      <dgm:prSet presAssocID="{8CDF5225-C480-4EEC-BEE0-64F6E8ACC4A9}" presName="composite" presStyleCnt="0"/>
      <dgm:spPr/>
    </dgm:pt>
    <dgm:pt modelId="{03654118-8BDE-4E01-8B61-CB4442E8CA3D}" type="pres">
      <dgm:prSet presAssocID="{8CDF5225-C480-4EEC-BEE0-64F6E8ACC4A9}" presName="background" presStyleLbl="node0" presStyleIdx="0" presStyleCnt="3"/>
      <dgm:spPr/>
    </dgm:pt>
    <dgm:pt modelId="{7F9CD9E5-2233-428B-8635-313A79C3220F}" type="pres">
      <dgm:prSet presAssocID="{8CDF5225-C480-4EEC-BEE0-64F6E8ACC4A9}" presName="text" presStyleLbl="fgAcc0" presStyleIdx="0" presStyleCnt="3">
        <dgm:presLayoutVars>
          <dgm:chPref val="3"/>
        </dgm:presLayoutVars>
      </dgm:prSet>
      <dgm:spPr/>
    </dgm:pt>
    <dgm:pt modelId="{A4E31426-EEB7-4740-946B-B5FA55E3F23D}" type="pres">
      <dgm:prSet presAssocID="{8CDF5225-C480-4EEC-BEE0-64F6E8ACC4A9}" presName="hierChild2" presStyleCnt="0"/>
      <dgm:spPr/>
    </dgm:pt>
    <dgm:pt modelId="{E3132C9C-337D-4E5E-86A7-8CF2C4A7AC4D}" type="pres">
      <dgm:prSet presAssocID="{A3A8DF53-F61E-436D-BE66-158A19A7000A}" presName="hierRoot1" presStyleCnt="0"/>
      <dgm:spPr/>
    </dgm:pt>
    <dgm:pt modelId="{C08B5227-3B83-40C2-B1C8-6A25B8D40F9E}" type="pres">
      <dgm:prSet presAssocID="{A3A8DF53-F61E-436D-BE66-158A19A7000A}" presName="composite" presStyleCnt="0"/>
      <dgm:spPr/>
    </dgm:pt>
    <dgm:pt modelId="{2F3DC825-F0C7-47BE-A3A4-033FB5360121}" type="pres">
      <dgm:prSet presAssocID="{A3A8DF53-F61E-436D-BE66-158A19A7000A}" presName="background" presStyleLbl="node0" presStyleIdx="1" presStyleCnt="3"/>
      <dgm:spPr/>
    </dgm:pt>
    <dgm:pt modelId="{4355FE3B-1472-4C0F-95A7-CF3B2694EA4E}" type="pres">
      <dgm:prSet presAssocID="{A3A8DF53-F61E-436D-BE66-158A19A7000A}" presName="text" presStyleLbl="fgAcc0" presStyleIdx="1" presStyleCnt="3">
        <dgm:presLayoutVars>
          <dgm:chPref val="3"/>
        </dgm:presLayoutVars>
      </dgm:prSet>
      <dgm:spPr/>
    </dgm:pt>
    <dgm:pt modelId="{1D89B473-BC79-42B4-B31E-6B53EEED1E80}" type="pres">
      <dgm:prSet presAssocID="{A3A8DF53-F61E-436D-BE66-158A19A7000A}" presName="hierChild2" presStyleCnt="0"/>
      <dgm:spPr/>
    </dgm:pt>
    <dgm:pt modelId="{29D06FFA-6BD5-49CF-9821-95A0129F1A22}" type="pres">
      <dgm:prSet presAssocID="{ADA99812-4EAB-4AE8-8B34-8B214BD55E60}" presName="hierRoot1" presStyleCnt="0"/>
      <dgm:spPr/>
    </dgm:pt>
    <dgm:pt modelId="{074E18A1-4CEC-4035-B42B-B4E74A2A2E6D}" type="pres">
      <dgm:prSet presAssocID="{ADA99812-4EAB-4AE8-8B34-8B214BD55E60}" presName="composite" presStyleCnt="0"/>
      <dgm:spPr/>
    </dgm:pt>
    <dgm:pt modelId="{8EAA0DA1-EFEE-4082-8040-324FEE8E1BD2}" type="pres">
      <dgm:prSet presAssocID="{ADA99812-4EAB-4AE8-8B34-8B214BD55E60}" presName="background" presStyleLbl="node0" presStyleIdx="2" presStyleCnt="3"/>
      <dgm:spPr/>
    </dgm:pt>
    <dgm:pt modelId="{48FB1809-FDA0-4E5A-907A-1EF1C13D9444}" type="pres">
      <dgm:prSet presAssocID="{ADA99812-4EAB-4AE8-8B34-8B214BD55E60}" presName="text" presStyleLbl="fgAcc0" presStyleIdx="2" presStyleCnt="3">
        <dgm:presLayoutVars>
          <dgm:chPref val="3"/>
        </dgm:presLayoutVars>
      </dgm:prSet>
      <dgm:spPr/>
    </dgm:pt>
    <dgm:pt modelId="{1B9DEC7D-BAB8-4913-B704-CB517CE0E91D}" type="pres">
      <dgm:prSet presAssocID="{ADA99812-4EAB-4AE8-8B34-8B214BD55E60}" presName="hierChild2" presStyleCnt="0"/>
      <dgm:spPr/>
    </dgm:pt>
  </dgm:ptLst>
  <dgm:cxnLst>
    <dgm:cxn modelId="{DD772A93-AF69-4BBF-B556-5CF20B343BAD}" srcId="{09BFF047-F2EF-499A-AAD1-33B7AA9F3FDA}" destId="{A3A8DF53-F61E-436D-BE66-158A19A7000A}" srcOrd="1" destOrd="0" parTransId="{82951085-A126-475A-8FA5-677823F7D03B}" sibTransId="{7E25838B-98B2-4C24-8FE8-8443B8577735}"/>
    <dgm:cxn modelId="{B4EAE498-6E3A-4125-8CAF-0710743FA8AA}" srcId="{09BFF047-F2EF-499A-AAD1-33B7AA9F3FDA}" destId="{ADA99812-4EAB-4AE8-8B34-8B214BD55E60}" srcOrd="2" destOrd="0" parTransId="{54C205EA-4533-4A21-9A70-7EE66E7124B9}" sibTransId="{B882ED6B-2DDF-4D79-A56E-11234720406C}"/>
    <dgm:cxn modelId="{A1E89ABE-5F79-4E1E-868D-4920DF8C316C}" type="presOf" srcId="{09BFF047-F2EF-499A-AAD1-33B7AA9F3FDA}" destId="{49557496-FAD8-4F9B-B0DC-92CA51B53954}" srcOrd="0" destOrd="0" presId="urn:microsoft.com/office/officeart/2005/8/layout/hierarchy1"/>
    <dgm:cxn modelId="{622B4EC6-BEEB-4C74-8657-EEB70C515CC4}" type="presOf" srcId="{8CDF5225-C480-4EEC-BEE0-64F6E8ACC4A9}" destId="{7F9CD9E5-2233-428B-8635-313A79C3220F}" srcOrd="0" destOrd="0" presId="urn:microsoft.com/office/officeart/2005/8/layout/hierarchy1"/>
    <dgm:cxn modelId="{2E182CCB-96D6-42E9-BF3B-670A7476732B}" type="presOf" srcId="{ADA99812-4EAB-4AE8-8B34-8B214BD55E60}" destId="{48FB1809-FDA0-4E5A-907A-1EF1C13D9444}" srcOrd="0" destOrd="0" presId="urn:microsoft.com/office/officeart/2005/8/layout/hierarchy1"/>
    <dgm:cxn modelId="{4DB782D5-F14F-43B9-A0DC-B459450A6741}" type="presOf" srcId="{A3A8DF53-F61E-436D-BE66-158A19A7000A}" destId="{4355FE3B-1472-4C0F-95A7-CF3B2694EA4E}" srcOrd="0" destOrd="0" presId="urn:microsoft.com/office/officeart/2005/8/layout/hierarchy1"/>
    <dgm:cxn modelId="{C58B75F0-F0AA-4ABC-88D0-1250AE177AAE}" srcId="{09BFF047-F2EF-499A-AAD1-33B7AA9F3FDA}" destId="{8CDF5225-C480-4EEC-BEE0-64F6E8ACC4A9}" srcOrd="0" destOrd="0" parTransId="{5EA19C27-B3CA-407C-BD03-80C04749E741}" sibTransId="{75349D94-01B8-4336-BA48-B6C640326520}"/>
    <dgm:cxn modelId="{99FCBC88-98D2-41F9-9ED0-402CB1DAC863}" type="presParOf" srcId="{49557496-FAD8-4F9B-B0DC-92CA51B53954}" destId="{5B0532CF-58FF-4006-B370-DA809D3BAEFA}" srcOrd="0" destOrd="0" presId="urn:microsoft.com/office/officeart/2005/8/layout/hierarchy1"/>
    <dgm:cxn modelId="{B9EFAE51-C5F8-4B0F-996F-92DC1AED0736}" type="presParOf" srcId="{5B0532CF-58FF-4006-B370-DA809D3BAEFA}" destId="{F7D63C4E-B00B-4621-AF66-20B93443B9F5}" srcOrd="0" destOrd="0" presId="urn:microsoft.com/office/officeart/2005/8/layout/hierarchy1"/>
    <dgm:cxn modelId="{58534515-4F61-4C62-9388-4E6EB961DD44}" type="presParOf" srcId="{F7D63C4E-B00B-4621-AF66-20B93443B9F5}" destId="{03654118-8BDE-4E01-8B61-CB4442E8CA3D}" srcOrd="0" destOrd="0" presId="urn:microsoft.com/office/officeart/2005/8/layout/hierarchy1"/>
    <dgm:cxn modelId="{32DA4325-04DA-4E50-B75B-840B8D692D7A}" type="presParOf" srcId="{F7D63C4E-B00B-4621-AF66-20B93443B9F5}" destId="{7F9CD9E5-2233-428B-8635-313A79C3220F}" srcOrd="1" destOrd="0" presId="urn:microsoft.com/office/officeart/2005/8/layout/hierarchy1"/>
    <dgm:cxn modelId="{11C7278A-8352-4EDC-B814-5112881BBB39}" type="presParOf" srcId="{5B0532CF-58FF-4006-B370-DA809D3BAEFA}" destId="{A4E31426-EEB7-4740-946B-B5FA55E3F23D}" srcOrd="1" destOrd="0" presId="urn:microsoft.com/office/officeart/2005/8/layout/hierarchy1"/>
    <dgm:cxn modelId="{7754944F-DB37-4770-9836-05D971F8DA20}" type="presParOf" srcId="{49557496-FAD8-4F9B-B0DC-92CA51B53954}" destId="{E3132C9C-337D-4E5E-86A7-8CF2C4A7AC4D}" srcOrd="1" destOrd="0" presId="urn:microsoft.com/office/officeart/2005/8/layout/hierarchy1"/>
    <dgm:cxn modelId="{581F5B20-110C-4967-BBFE-4EAEF3577765}" type="presParOf" srcId="{E3132C9C-337D-4E5E-86A7-8CF2C4A7AC4D}" destId="{C08B5227-3B83-40C2-B1C8-6A25B8D40F9E}" srcOrd="0" destOrd="0" presId="urn:microsoft.com/office/officeart/2005/8/layout/hierarchy1"/>
    <dgm:cxn modelId="{03AE343D-6422-4A0D-8DA5-FF942BC0C151}" type="presParOf" srcId="{C08B5227-3B83-40C2-B1C8-6A25B8D40F9E}" destId="{2F3DC825-F0C7-47BE-A3A4-033FB5360121}" srcOrd="0" destOrd="0" presId="urn:microsoft.com/office/officeart/2005/8/layout/hierarchy1"/>
    <dgm:cxn modelId="{77207A83-E425-42B9-910F-E3299A7D7D7A}" type="presParOf" srcId="{C08B5227-3B83-40C2-B1C8-6A25B8D40F9E}" destId="{4355FE3B-1472-4C0F-95A7-CF3B2694EA4E}" srcOrd="1" destOrd="0" presId="urn:microsoft.com/office/officeart/2005/8/layout/hierarchy1"/>
    <dgm:cxn modelId="{B6BEFCF9-A3E3-4727-A52E-BF8D774788BF}" type="presParOf" srcId="{E3132C9C-337D-4E5E-86A7-8CF2C4A7AC4D}" destId="{1D89B473-BC79-42B4-B31E-6B53EEED1E80}" srcOrd="1" destOrd="0" presId="urn:microsoft.com/office/officeart/2005/8/layout/hierarchy1"/>
    <dgm:cxn modelId="{5E605924-4917-444F-B8AE-98C341530A54}" type="presParOf" srcId="{49557496-FAD8-4F9B-B0DC-92CA51B53954}" destId="{29D06FFA-6BD5-49CF-9821-95A0129F1A22}" srcOrd="2" destOrd="0" presId="urn:microsoft.com/office/officeart/2005/8/layout/hierarchy1"/>
    <dgm:cxn modelId="{090EB121-AAB9-4DB1-9429-DF25B84F4E34}" type="presParOf" srcId="{29D06FFA-6BD5-49CF-9821-95A0129F1A22}" destId="{074E18A1-4CEC-4035-B42B-B4E74A2A2E6D}" srcOrd="0" destOrd="0" presId="urn:microsoft.com/office/officeart/2005/8/layout/hierarchy1"/>
    <dgm:cxn modelId="{76FA4DC5-96E1-455C-8C13-69031C31ACA1}" type="presParOf" srcId="{074E18A1-4CEC-4035-B42B-B4E74A2A2E6D}" destId="{8EAA0DA1-EFEE-4082-8040-324FEE8E1BD2}" srcOrd="0" destOrd="0" presId="urn:microsoft.com/office/officeart/2005/8/layout/hierarchy1"/>
    <dgm:cxn modelId="{02DEED64-80C2-42BE-8B51-6C0F5E9BE2BF}" type="presParOf" srcId="{074E18A1-4CEC-4035-B42B-B4E74A2A2E6D}" destId="{48FB1809-FDA0-4E5A-907A-1EF1C13D9444}" srcOrd="1" destOrd="0" presId="urn:microsoft.com/office/officeart/2005/8/layout/hierarchy1"/>
    <dgm:cxn modelId="{B229F07D-0726-4A92-9E5A-8D066CD311D9}" type="presParOf" srcId="{29D06FFA-6BD5-49CF-9821-95A0129F1A22}" destId="{1B9DEC7D-BAB8-4913-B704-CB517CE0E91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9BFF047-F2EF-499A-AAD1-33B7AA9F3FDA}" type="doc">
      <dgm:prSet loTypeId="urn:microsoft.com/office/officeart/2005/8/layout/hierarchy2" loCatId="hierarchy" qsTypeId="urn:microsoft.com/office/officeart/2005/8/quickstyle/simple5" qsCatId="simple" csTypeId="urn:microsoft.com/office/officeart/2005/8/colors/accent2_2" csCatId="accent2" phldr="1"/>
      <dgm:spPr/>
      <dgm:t>
        <a:bodyPr/>
        <a:lstStyle/>
        <a:p>
          <a:endParaRPr lang="en-US"/>
        </a:p>
      </dgm:t>
    </dgm:pt>
    <dgm:pt modelId="{8CDF5225-C480-4EEC-BEE0-64F6E8ACC4A9}">
      <dgm:prSet custT="1"/>
      <dgm:spPr/>
      <dgm:t>
        <a:bodyPr/>
        <a:lstStyle/>
        <a:p>
          <a:r>
            <a:rPr lang="sv-SE" sz="1600" b="1" i="0" dirty="0"/>
            <a:t>Bing</a:t>
          </a:r>
          <a:r>
            <a:rPr lang="en-US" sz="1600" b="0" i="0" dirty="0"/>
            <a:t>: uses AI features to provide more personalized results, together with a conversational experience, resulting in more comprehensive and informative search results.</a:t>
          </a:r>
          <a:endParaRPr lang="en-US" sz="1600" dirty="0"/>
        </a:p>
      </dgm:t>
    </dgm:pt>
    <dgm:pt modelId="{5EA19C27-B3CA-407C-BD03-80C04749E741}" type="parTrans" cxnId="{C58B75F0-F0AA-4ABC-88D0-1250AE177AAE}">
      <dgm:prSet/>
      <dgm:spPr/>
      <dgm:t>
        <a:bodyPr/>
        <a:lstStyle/>
        <a:p>
          <a:endParaRPr lang="en-US"/>
        </a:p>
      </dgm:t>
    </dgm:pt>
    <dgm:pt modelId="{75349D94-01B8-4336-BA48-B6C640326520}" type="sibTrans" cxnId="{C58B75F0-F0AA-4ABC-88D0-1250AE177AAE}">
      <dgm:prSet/>
      <dgm:spPr/>
      <dgm:t>
        <a:bodyPr/>
        <a:lstStyle/>
        <a:p>
          <a:endParaRPr lang="en-US"/>
        </a:p>
      </dgm:t>
    </dgm:pt>
    <dgm:pt modelId="{A3A8DF53-F61E-436D-BE66-158A19A7000A}">
      <dgm:prSet custT="1"/>
      <dgm:spPr/>
      <dgm:t>
        <a:bodyPr/>
        <a:lstStyle/>
        <a:p>
          <a:r>
            <a:rPr lang="sv-SE" sz="1600" b="1" i="0" dirty="0" err="1"/>
            <a:t>YouChat</a:t>
          </a:r>
          <a:r>
            <a:rPr lang="en-US" sz="1600" b="0" i="0" dirty="0"/>
            <a:t>: an AI chatbot to search the web, it uses natural language </a:t>
          </a:r>
          <a:r>
            <a:rPr lang="en-US" sz="1600" b="0" i="0" dirty="0" err="1"/>
            <a:t>rocessing</a:t>
          </a:r>
          <a:r>
            <a:rPr lang="en-US" sz="1600" b="0" i="0" dirty="0"/>
            <a:t> to understand your queries and provide relevant answers. It can answer complex questions, explain concepts, suggest ideas, translate texts, summarize articles, compose emails, and write code snippets. </a:t>
          </a:r>
          <a:endParaRPr lang="en-US" sz="1600" dirty="0"/>
        </a:p>
      </dgm:t>
    </dgm:pt>
    <dgm:pt modelId="{82951085-A126-475A-8FA5-677823F7D03B}" type="parTrans" cxnId="{DD772A93-AF69-4BBF-B556-5CF20B343BAD}">
      <dgm:prSet/>
      <dgm:spPr/>
      <dgm:t>
        <a:bodyPr/>
        <a:lstStyle/>
        <a:p>
          <a:endParaRPr lang="sv-SE"/>
        </a:p>
      </dgm:t>
    </dgm:pt>
    <dgm:pt modelId="{7E25838B-98B2-4C24-8FE8-8443B8577735}" type="sibTrans" cxnId="{DD772A93-AF69-4BBF-B556-5CF20B343BAD}">
      <dgm:prSet/>
      <dgm:spPr/>
      <dgm:t>
        <a:bodyPr/>
        <a:lstStyle/>
        <a:p>
          <a:endParaRPr lang="sv-SE"/>
        </a:p>
      </dgm:t>
    </dgm:pt>
    <dgm:pt modelId="{ADA99812-4EAB-4AE8-8B34-8B214BD55E60}">
      <dgm:prSet/>
      <dgm:spPr/>
      <dgm:t>
        <a:bodyPr/>
        <a:lstStyle/>
        <a:p>
          <a:r>
            <a:rPr lang="sv-SE" b="1" i="0" dirty="0"/>
            <a:t>	</a:t>
          </a:r>
          <a:r>
            <a:rPr lang="sv-SE" b="1" i="0" dirty="0" err="1"/>
            <a:t>Perplexity</a:t>
          </a:r>
          <a:r>
            <a:rPr lang="en-US" b="0" i="0" dirty="0"/>
            <a:t>: uses a chatbot-like interface that allows users to ask questions in natural language. Its AI's responses are grounded in providing accurate and relevant information through citations, which makes users confident that the information they are getting is relevant and correct.</a:t>
          </a:r>
          <a:endParaRPr lang="en-US" dirty="0"/>
        </a:p>
      </dgm:t>
    </dgm:pt>
    <dgm:pt modelId="{54C205EA-4533-4A21-9A70-7EE66E7124B9}" type="parTrans" cxnId="{B4EAE498-6E3A-4125-8CAF-0710743FA8AA}">
      <dgm:prSet/>
      <dgm:spPr/>
      <dgm:t>
        <a:bodyPr/>
        <a:lstStyle/>
        <a:p>
          <a:endParaRPr lang="sv-SE"/>
        </a:p>
      </dgm:t>
    </dgm:pt>
    <dgm:pt modelId="{B882ED6B-2DDF-4D79-A56E-11234720406C}" type="sibTrans" cxnId="{B4EAE498-6E3A-4125-8CAF-0710743FA8AA}">
      <dgm:prSet/>
      <dgm:spPr/>
      <dgm:t>
        <a:bodyPr/>
        <a:lstStyle/>
        <a:p>
          <a:endParaRPr lang="sv-SE"/>
        </a:p>
      </dgm:t>
    </dgm:pt>
    <dgm:pt modelId="{E0B5BFDF-A2F6-4C80-BCF9-9EE91E23D4D5}" type="pres">
      <dgm:prSet presAssocID="{09BFF047-F2EF-499A-AAD1-33B7AA9F3FDA}" presName="diagram" presStyleCnt="0">
        <dgm:presLayoutVars>
          <dgm:chPref val="1"/>
          <dgm:dir/>
          <dgm:animOne val="branch"/>
          <dgm:animLvl val="lvl"/>
          <dgm:resizeHandles val="exact"/>
        </dgm:presLayoutVars>
      </dgm:prSet>
      <dgm:spPr/>
    </dgm:pt>
    <dgm:pt modelId="{3387BFDF-63AF-42B7-A794-10C993276D8A}" type="pres">
      <dgm:prSet presAssocID="{8CDF5225-C480-4EEC-BEE0-64F6E8ACC4A9}" presName="root1" presStyleCnt="0"/>
      <dgm:spPr/>
    </dgm:pt>
    <dgm:pt modelId="{80936A2C-8278-4387-AAB7-0A3C5551DCEB}" type="pres">
      <dgm:prSet presAssocID="{8CDF5225-C480-4EEC-BEE0-64F6E8ACC4A9}" presName="LevelOneTextNode" presStyleLbl="node0" presStyleIdx="0" presStyleCnt="3" custScaleX="223341">
        <dgm:presLayoutVars>
          <dgm:chPref val="3"/>
        </dgm:presLayoutVars>
      </dgm:prSet>
      <dgm:spPr/>
    </dgm:pt>
    <dgm:pt modelId="{F4FE8872-0767-4FC2-8724-DCF27BB37F00}" type="pres">
      <dgm:prSet presAssocID="{8CDF5225-C480-4EEC-BEE0-64F6E8ACC4A9}" presName="level2hierChild" presStyleCnt="0"/>
      <dgm:spPr/>
    </dgm:pt>
    <dgm:pt modelId="{05D05EE6-BE69-47E6-A175-9CD1C009F8BC}" type="pres">
      <dgm:prSet presAssocID="{A3A8DF53-F61E-436D-BE66-158A19A7000A}" presName="root1" presStyleCnt="0"/>
      <dgm:spPr/>
    </dgm:pt>
    <dgm:pt modelId="{EBFAEC36-BD57-4D42-8EE6-378569943F32}" type="pres">
      <dgm:prSet presAssocID="{A3A8DF53-F61E-436D-BE66-158A19A7000A}" presName="LevelOneTextNode" presStyleLbl="node0" presStyleIdx="1" presStyleCnt="3" custScaleX="229590">
        <dgm:presLayoutVars>
          <dgm:chPref val="3"/>
        </dgm:presLayoutVars>
      </dgm:prSet>
      <dgm:spPr/>
    </dgm:pt>
    <dgm:pt modelId="{86C1A176-3C11-4ACB-AF6C-F6D7C1B7B7AE}" type="pres">
      <dgm:prSet presAssocID="{A3A8DF53-F61E-436D-BE66-158A19A7000A}" presName="level2hierChild" presStyleCnt="0"/>
      <dgm:spPr/>
    </dgm:pt>
    <dgm:pt modelId="{97AA8C87-F7B2-4CDC-9F79-99B6527C23EE}" type="pres">
      <dgm:prSet presAssocID="{ADA99812-4EAB-4AE8-8B34-8B214BD55E60}" presName="root1" presStyleCnt="0"/>
      <dgm:spPr/>
    </dgm:pt>
    <dgm:pt modelId="{AB6DAFA0-7159-454A-9719-6384261635AF}" type="pres">
      <dgm:prSet presAssocID="{ADA99812-4EAB-4AE8-8B34-8B214BD55E60}" presName="LevelOneTextNode" presStyleLbl="node0" presStyleIdx="2" presStyleCnt="3" custScaleX="253120">
        <dgm:presLayoutVars>
          <dgm:chPref val="3"/>
        </dgm:presLayoutVars>
      </dgm:prSet>
      <dgm:spPr/>
    </dgm:pt>
    <dgm:pt modelId="{46B8AC1B-C61B-45C0-B94E-D93A46ABDF3C}" type="pres">
      <dgm:prSet presAssocID="{ADA99812-4EAB-4AE8-8B34-8B214BD55E60}" presName="level2hierChild" presStyleCnt="0"/>
      <dgm:spPr/>
    </dgm:pt>
  </dgm:ptLst>
  <dgm:cxnLst>
    <dgm:cxn modelId="{8848C21D-0FBF-4189-AA43-36FDF47911CD}" type="presOf" srcId="{09BFF047-F2EF-499A-AAD1-33B7AA9F3FDA}" destId="{E0B5BFDF-A2F6-4C80-BCF9-9EE91E23D4D5}" srcOrd="0" destOrd="0" presId="urn:microsoft.com/office/officeart/2005/8/layout/hierarchy2"/>
    <dgm:cxn modelId="{271F086F-3C9D-4973-9FFB-5B5E2DB5ABE5}" type="presOf" srcId="{8CDF5225-C480-4EEC-BEE0-64F6E8ACC4A9}" destId="{80936A2C-8278-4387-AAB7-0A3C5551DCEB}" srcOrd="0" destOrd="0" presId="urn:microsoft.com/office/officeart/2005/8/layout/hierarchy2"/>
    <dgm:cxn modelId="{0DDE2A86-B274-40C6-974F-340D9B8331B3}" type="presOf" srcId="{A3A8DF53-F61E-436D-BE66-158A19A7000A}" destId="{EBFAEC36-BD57-4D42-8EE6-378569943F32}" srcOrd="0" destOrd="0" presId="urn:microsoft.com/office/officeart/2005/8/layout/hierarchy2"/>
    <dgm:cxn modelId="{DD772A93-AF69-4BBF-B556-5CF20B343BAD}" srcId="{09BFF047-F2EF-499A-AAD1-33B7AA9F3FDA}" destId="{A3A8DF53-F61E-436D-BE66-158A19A7000A}" srcOrd="1" destOrd="0" parTransId="{82951085-A126-475A-8FA5-677823F7D03B}" sibTransId="{7E25838B-98B2-4C24-8FE8-8443B8577735}"/>
    <dgm:cxn modelId="{B4EAE498-6E3A-4125-8CAF-0710743FA8AA}" srcId="{09BFF047-F2EF-499A-AAD1-33B7AA9F3FDA}" destId="{ADA99812-4EAB-4AE8-8B34-8B214BD55E60}" srcOrd="2" destOrd="0" parTransId="{54C205EA-4533-4A21-9A70-7EE66E7124B9}" sibTransId="{B882ED6B-2DDF-4D79-A56E-11234720406C}"/>
    <dgm:cxn modelId="{A0B7CBAC-9DCC-426E-90FB-33013C3BD7B7}" type="presOf" srcId="{ADA99812-4EAB-4AE8-8B34-8B214BD55E60}" destId="{AB6DAFA0-7159-454A-9719-6384261635AF}" srcOrd="0" destOrd="0" presId="urn:microsoft.com/office/officeart/2005/8/layout/hierarchy2"/>
    <dgm:cxn modelId="{C58B75F0-F0AA-4ABC-88D0-1250AE177AAE}" srcId="{09BFF047-F2EF-499A-AAD1-33B7AA9F3FDA}" destId="{8CDF5225-C480-4EEC-BEE0-64F6E8ACC4A9}" srcOrd="0" destOrd="0" parTransId="{5EA19C27-B3CA-407C-BD03-80C04749E741}" sibTransId="{75349D94-01B8-4336-BA48-B6C640326520}"/>
    <dgm:cxn modelId="{BCD77D56-9B77-4E7C-B372-FA688A3C8C86}" type="presParOf" srcId="{E0B5BFDF-A2F6-4C80-BCF9-9EE91E23D4D5}" destId="{3387BFDF-63AF-42B7-A794-10C993276D8A}" srcOrd="0" destOrd="0" presId="urn:microsoft.com/office/officeart/2005/8/layout/hierarchy2"/>
    <dgm:cxn modelId="{5C2F5293-9DD1-4416-B96A-9640688E0644}" type="presParOf" srcId="{3387BFDF-63AF-42B7-A794-10C993276D8A}" destId="{80936A2C-8278-4387-AAB7-0A3C5551DCEB}" srcOrd="0" destOrd="0" presId="urn:microsoft.com/office/officeart/2005/8/layout/hierarchy2"/>
    <dgm:cxn modelId="{332B2287-68E2-48E4-9BD5-58B8F2AE7A55}" type="presParOf" srcId="{3387BFDF-63AF-42B7-A794-10C993276D8A}" destId="{F4FE8872-0767-4FC2-8724-DCF27BB37F00}" srcOrd="1" destOrd="0" presId="urn:microsoft.com/office/officeart/2005/8/layout/hierarchy2"/>
    <dgm:cxn modelId="{90CD3D03-1725-4562-BD8A-B76C04950001}" type="presParOf" srcId="{E0B5BFDF-A2F6-4C80-BCF9-9EE91E23D4D5}" destId="{05D05EE6-BE69-47E6-A175-9CD1C009F8BC}" srcOrd="1" destOrd="0" presId="urn:microsoft.com/office/officeart/2005/8/layout/hierarchy2"/>
    <dgm:cxn modelId="{33A77542-3B5A-495A-B652-F1067C924E2F}" type="presParOf" srcId="{05D05EE6-BE69-47E6-A175-9CD1C009F8BC}" destId="{EBFAEC36-BD57-4D42-8EE6-378569943F32}" srcOrd="0" destOrd="0" presId="urn:microsoft.com/office/officeart/2005/8/layout/hierarchy2"/>
    <dgm:cxn modelId="{2FB90428-42CE-4CD1-BC93-359CABFBE456}" type="presParOf" srcId="{05D05EE6-BE69-47E6-A175-9CD1C009F8BC}" destId="{86C1A176-3C11-4ACB-AF6C-F6D7C1B7B7AE}" srcOrd="1" destOrd="0" presId="urn:microsoft.com/office/officeart/2005/8/layout/hierarchy2"/>
    <dgm:cxn modelId="{7B137606-478D-4898-AA33-727636CE7BB7}" type="presParOf" srcId="{E0B5BFDF-A2F6-4C80-BCF9-9EE91E23D4D5}" destId="{97AA8C87-F7B2-4CDC-9F79-99B6527C23EE}" srcOrd="2" destOrd="0" presId="urn:microsoft.com/office/officeart/2005/8/layout/hierarchy2"/>
    <dgm:cxn modelId="{23CED101-0022-4F4F-9ACB-54F11D3740A8}" type="presParOf" srcId="{97AA8C87-F7B2-4CDC-9F79-99B6527C23EE}" destId="{AB6DAFA0-7159-454A-9719-6384261635AF}" srcOrd="0" destOrd="0" presId="urn:microsoft.com/office/officeart/2005/8/layout/hierarchy2"/>
    <dgm:cxn modelId="{4CE68229-13B9-4FE5-B1D7-904706FB00C1}" type="presParOf" srcId="{97AA8C87-F7B2-4CDC-9F79-99B6527C23EE}" destId="{46B8AC1B-C61B-45C0-B94E-D93A46ABDF3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9BFF047-F2EF-499A-AAD1-33B7AA9F3FDA}"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8CDF5225-C480-4EEC-BEE0-64F6E8ACC4A9}">
      <dgm:prSet/>
      <dgm:spPr/>
      <dgm:t>
        <a:bodyPr/>
        <a:lstStyle/>
        <a:p>
          <a:r>
            <a:rPr lang="en-US" b="1" dirty="0"/>
            <a:t>Hugging Face</a:t>
          </a:r>
          <a:r>
            <a:rPr lang="en-US" dirty="0"/>
            <a:t>: A platform for AI experts and data scientists to develop sophisticated AI models for Natural Language Processing (NLP) tasks.</a:t>
          </a:r>
        </a:p>
      </dgm:t>
    </dgm:pt>
    <dgm:pt modelId="{5EA19C27-B3CA-407C-BD03-80C04749E741}" type="parTrans" cxnId="{C58B75F0-F0AA-4ABC-88D0-1250AE177AAE}">
      <dgm:prSet/>
      <dgm:spPr/>
      <dgm:t>
        <a:bodyPr/>
        <a:lstStyle/>
        <a:p>
          <a:endParaRPr lang="en-US"/>
        </a:p>
      </dgm:t>
    </dgm:pt>
    <dgm:pt modelId="{75349D94-01B8-4336-BA48-B6C640326520}" type="sibTrans" cxnId="{C58B75F0-F0AA-4ABC-88D0-1250AE177AAE}">
      <dgm:prSet/>
      <dgm:spPr/>
      <dgm:t>
        <a:bodyPr/>
        <a:lstStyle/>
        <a:p>
          <a:endParaRPr lang="en-US"/>
        </a:p>
      </dgm:t>
    </dgm:pt>
    <dgm:pt modelId="{E98B0FD5-7374-48F4-92C3-3343DC85A2D0}">
      <dgm:prSet/>
      <dgm:spPr/>
      <dgm:t>
        <a:bodyPr/>
        <a:lstStyle/>
        <a:p>
          <a:r>
            <a:rPr lang="en-US" b="1" dirty="0"/>
            <a:t>Claude AI</a:t>
          </a:r>
          <a:r>
            <a:rPr lang="en-US" dirty="0"/>
            <a:t>: Offers superior performance and fluency in complex tasks. Can handle a large context window and summarize long documents.</a:t>
          </a:r>
        </a:p>
      </dgm:t>
    </dgm:pt>
    <dgm:pt modelId="{43C8EF34-5E34-4E9C-AF9D-D55AB38B0602}" type="parTrans" cxnId="{4463FC84-821E-43A4-880C-2CAF31892A8C}">
      <dgm:prSet/>
      <dgm:spPr/>
      <dgm:t>
        <a:bodyPr/>
        <a:lstStyle/>
        <a:p>
          <a:endParaRPr lang="en-US"/>
        </a:p>
      </dgm:t>
    </dgm:pt>
    <dgm:pt modelId="{300826C6-57BC-44E6-A56D-CA7D7DF4DD65}" type="sibTrans" cxnId="{4463FC84-821E-43A4-880C-2CAF31892A8C}">
      <dgm:prSet/>
      <dgm:spPr/>
      <dgm:t>
        <a:bodyPr/>
        <a:lstStyle/>
        <a:p>
          <a:endParaRPr lang="en-US"/>
        </a:p>
      </dgm:t>
    </dgm:pt>
    <dgm:pt modelId="{719A8FFF-3C1E-4418-A37C-8AF39283BE42}" type="pres">
      <dgm:prSet presAssocID="{09BFF047-F2EF-499A-AAD1-33B7AA9F3FDA}" presName="hierChild1" presStyleCnt="0">
        <dgm:presLayoutVars>
          <dgm:chPref val="1"/>
          <dgm:dir/>
          <dgm:animOne val="branch"/>
          <dgm:animLvl val="lvl"/>
          <dgm:resizeHandles/>
        </dgm:presLayoutVars>
      </dgm:prSet>
      <dgm:spPr/>
    </dgm:pt>
    <dgm:pt modelId="{4A9FF077-2114-41F9-A898-B3F151C14469}" type="pres">
      <dgm:prSet presAssocID="{8CDF5225-C480-4EEC-BEE0-64F6E8ACC4A9}" presName="hierRoot1" presStyleCnt="0"/>
      <dgm:spPr/>
    </dgm:pt>
    <dgm:pt modelId="{D30C7ABB-F5DB-4F7F-815F-07DAE3DD8813}" type="pres">
      <dgm:prSet presAssocID="{8CDF5225-C480-4EEC-BEE0-64F6E8ACC4A9}" presName="composite" presStyleCnt="0"/>
      <dgm:spPr/>
    </dgm:pt>
    <dgm:pt modelId="{976F53E7-DA6B-4B11-9441-65538FF6B19E}" type="pres">
      <dgm:prSet presAssocID="{8CDF5225-C480-4EEC-BEE0-64F6E8ACC4A9}" presName="background" presStyleLbl="node0" presStyleIdx="0" presStyleCnt="2"/>
      <dgm:spPr/>
    </dgm:pt>
    <dgm:pt modelId="{F7B120BA-21D8-43C8-AC75-7602D1C83027}" type="pres">
      <dgm:prSet presAssocID="{8CDF5225-C480-4EEC-BEE0-64F6E8ACC4A9}" presName="text" presStyleLbl="fgAcc0" presStyleIdx="0" presStyleCnt="2">
        <dgm:presLayoutVars>
          <dgm:chPref val="3"/>
        </dgm:presLayoutVars>
      </dgm:prSet>
      <dgm:spPr/>
    </dgm:pt>
    <dgm:pt modelId="{19AE919E-00C4-412D-8E40-5B50E4843612}" type="pres">
      <dgm:prSet presAssocID="{8CDF5225-C480-4EEC-BEE0-64F6E8ACC4A9}" presName="hierChild2" presStyleCnt="0"/>
      <dgm:spPr/>
    </dgm:pt>
    <dgm:pt modelId="{5C5075BA-9136-4B30-A915-5B02474CE403}" type="pres">
      <dgm:prSet presAssocID="{E98B0FD5-7374-48F4-92C3-3343DC85A2D0}" presName="hierRoot1" presStyleCnt="0"/>
      <dgm:spPr/>
    </dgm:pt>
    <dgm:pt modelId="{A2677451-3AD6-44CC-AD65-B7C48A609C57}" type="pres">
      <dgm:prSet presAssocID="{E98B0FD5-7374-48F4-92C3-3343DC85A2D0}" presName="composite" presStyleCnt="0"/>
      <dgm:spPr/>
    </dgm:pt>
    <dgm:pt modelId="{01EA4888-286C-4C03-9188-7977DF99D649}" type="pres">
      <dgm:prSet presAssocID="{E98B0FD5-7374-48F4-92C3-3343DC85A2D0}" presName="background" presStyleLbl="node0" presStyleIdx="1" presStyleCnt="2"/>
      <dgm:spPr/>
    </dgm:pt>
    <dgm:pt modelId="{592AE639-BACE-4369-9488-C932357A56E0}" type="pres">
      <dgm:prSet presAssocID="{E98B0FD5-7374-48F4-92C3-3343DC85A2D0}" presName="text" presStyleLbl="fgAcc0" presStyleIdx="1" presStyleCnt="2">
        <dgm:presLayoutVars>
          <dgm:chPref val="3"/>
        </dgm:presLayoutVars>
      </dgm:prSet>
      <dgm:spPr/>
    </dgm:pt>
    <dgm:pt modelId="{D57EF5B7-50FA-4B7C-8704-817F12FF8E70}" type="pres">
      <dgm:prSet presAssocID="{E98B0FD5-7374-48F4-92C3-3343DC85A2D0}" presName="hierChild2" presStyleCnt="0"/>
      <dgm:spPr/>
    </dgm:pt>
  </dgm:ptLst>
  <dgm:cxnLst>
    <dgm:cxn modelId="{DAEFE910-759A-46A9-A6A9-5604E3C4D251}" type="presOf" srcId="{8CDF5225-C480-4EEC-BEE0-64F6E8ACC4A9}" destId="{F7B120BA-21D8-43C8-AC75-7602D1C83027}" srcOrd="0" destOrd="0" presId="urn:microsoft.com/office/officeart/2005/8/layout/hierarchy1"/>
    <dgm:cxn modelId="{012C9F62-1713-4800-A34E-2C02E0ABB75C}" type="presOf" srcId="{E98B0FD5-7374-48F4-92C3-3343DC85A2D0}" destId="{592AE639-BACE-4369-9488-C932357A56E0}" srcOrd="0" destOrd="0" presId="urn:microsoft.com/office/officeart/2005/8/layout/hierarchy1"/>
    <dgm:cxn modelId="{4463FC84-821E-43A4-880C-2CAF31892A8C}" srcId="{09BFF047-F2EF-499A-AAD1-33B7AA9F3FDA}" destId="{E98B0FD5-7374-48F4-92C3-3343DC85A2D0}" srcOrd="1" destOrd="0" parTransId="{43C8EF34-5E34-4E9C-AF9D-D55AB38B0602}" sibTransId="{300826C6-57BC-44E6-A56D-CA7D7DF4DD65}"/>
    <dgm:cxn modelId="{49283A93-1C98-4DF1-BCFC-888A1B247DBE}" type="presOf" srcId="{09BFF047-F2EF-499A-AAD1-33B7AA9F3FDA}" destId="{719A8FFF-3C1E-4418-A37C-8AF39283BE42}" srcOrd="0" destOrd="0" presId="urn:microsoft.com/office/officeart/2005/8/layout/hierarchy1"/>
    <dgm:cxn modelId="{C58B75F0-F0AA-4ABC-88D0-1250AE177AAE}" srcId="{09BFF047-F2EF-499A-AAD1-33B7AA9F3FDA}" destId="{8CDF5225-C480-4EEC-BEE0-64F6E8ACC4A9}" srcOrd="0" destOrd="0" parTransId="{5EA19C27-B3CA-407C-BD03-80C04749E741}" sibTransId="{75349D94-01B8-4336-BA48-B6C640326520}"/>
    <dgm:cxn modelId="{099D8373-7706-41A7-9F16-DFBAAC57DEBB}" type="presParOf" srcId="{719A8FFF-3C1E-4418-A37C-8AF39283BE42}" destId="{4A9FF077-2114-41F9-A898-B3F151C14469}" srcOrd="0" destOrd="0" presId="urn:microsoft.com/office/officeart/2005/8/layout/hierarchy1"/>
    <dgm:cxn modelId="{2386A51D-E4B9-4CD3-B2BF-B8DB93E67B6B}" type="presParOf" srcId="{4A9FF077-2114-41F9-A898-B3F151C14469}" destId="{D30C7ABB-F5DB-4F7F-815F-07DAE3DD8813}" srcOrd="0" destOrd="0" presId="urn:microsoft.com/office/officeart/2005/8/layout/hierarchy1"/>
    <dgm:cxn modelId="{F80617E5-605B-4632-8091-C46557800394}" type="presParOf" srcId="{D30C7ABB-F5DB-4F7F-815F-07DAE3DD8813}" destId="{976F53E7-DA6B-4B11-9441-65538FF6B19E}" srcOrd="0" destOrd="0" presId="urn:microsoft.com/office/officeart/2005/8/layout/hierarchy1"/>
    <dgm:cxn modelId="{ED075C3B-C6F0-4ACF-AD15-D24B01A61D94}" type="presParOf" srcId="{D30C7ABB-F5DB-4F7F-815F-07DAE3DD8813}" destId="{F7B120BA-21D8-43C8-AC75-7602D1C83027}" srcOrd="1" destOrd="0" presId="urn:microsoft.com/office/officeart/2005/8/layout/hierarchy1"/>
    <dgm:cxn modelId="{173748D9-A505-447A-8B52-0CAB55F4A172}" type="presParOf" srcId="{4A9FF077-2114-41F9-A898-B3F151C14469}" destId="{19AE919E-00C4-412D-8E40-5B50E4843612}" srcOrd="1" destOrd="0" presId="urn:microsoft.com/office/officeart/2005/8/layout/hierarchy1"/>
    <dgm:cxn modelId="{02E20671-E067-4052-951E-1225BEB6C437}" type="presParOf" srcId="{719A8FFF-3C1E-4418-A37C-8AF39283BE42}" destId="{5C5075BA-9136-4B30-A915-5B02474CE403}" srcOrd="1" destOrd="0" presId="urn:microsoft.com/office/officeart/2005/8/layout/hierarchy1"/>
    <dgm:cxn modelId="{AD973062-19E2-45D8-9643-DD5ACF9279D8}" type="presParOf" srcId="{5C5075BA-9136-4B30-A915-5B02474CE403}" destId="{A2677451-3AD6-44CC-AD65-B7C48A609C57}" srcOrd="0" destOrd="0" presId="urn:microsoft.com/office/officeart/2005/8/layout/hierarchy1"/>
    <dgm:cxn modelId="{15769468-F127-4405-A709-3531BCABF7D2}" type="presParOf" srcId="{A2677451-3AD6-44CC-AD65-B7C48A609C57}" destId="{01EA4888-286C-4C03-9188-7977DF99D649}" srcOrd="0" destOrd="0" presId="urn:microsoft.com/office/officeart/2005/8/layout/hierarchy1"/>
    <dgm:cxn modelId="{1FFFAD83-977B-4AD2-A042-008FD0FC66EE}" type="presParOf" srcId="{A2677451-3AD6-44CC-AD65-B7C48A609C57}" destId="{592AE639-BACE-4369-9488-C932357A56E0}" srcOrd="1" destOrd="0" presId="urn:microsoft.com/office/officeart/2005/8/layout/hierarchy1"/>
    <dgm:cxn modelId="{2D6084C6-9CE7-47FF-9493-A00ACEBA4415}" type="presParOf" srcId="{5C5075BA-9136-4B30-A915-5B02474CE403}" destId="{D57EF5B7-50FA-4B7C-8704-817F12FF8E7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9BFF047-F2EF-499A-AAD1-33B7AA9F3FDA}"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A3A8DF53-F61E-436D-BE66-158A19A7000A}">
      <dgm:prSet custT="1"/>
      <dgm:spPr/>
      <dgm:t>
        <a:bodyPr/>
        <a:lstStyle/>
        <a:p>
          <a:pPr algn="l"/>
          <a:r>
            <a:rPr lang="sv-SE" sz="1800" b="1" dirty="0"/>
            <a:t>Tools </a:t>
          </a:r>
          <a:r>
            <a:rPr lang="sv-SE" sz="1800" b="1" dirty="0" err="1"/>
            <a:t>example</a:t>
          </a:r>
          <a:r>
            <a:rPr lang="sv-SE" sz="1800" b="1" dirty="0"/>
            <a:t>:</a:t>
          </a:r>
          <a:br>
            <a:rPr lang="sv-SE" sz="1800" b="1" dirty="0"/>
          </a:br>
          <a:br>
            <a:rPr lang="sv-SE" sz="1800" b="1" dirty="0"/>
          </a:br>
          <a:r>
            <a:rPr lang="en-US" sz="1800" b="1" dirty="0"/>
            <a:t>Mastercard Decision Intelligence </a:t>
          </a:r>
          <a:r>
            <a:rPr lang="en-US" sz="1800" dirty="0"/>
            <a:t>– AI-powered fraud detection system.</a:t>
          </a:r>
        </a:p>
        <a:p>
          <a:pPr algn="l"/>
          <a:r>
            <a:rPr lang="en-US" sz="1800" b="1" dirty="0"/>
            <a:t>FICO Falcon Fraud Manager </a:t>
          </a:r>
          <a:r>
            <a:rPr lang="en-US" sz="1800" dirty="0"/>
            <a:t>– Uses neural networks to score transactions in real time.</a:t>
          </a:r>
        </a:p>
        <a:p>
          <a:pPr algn="l"/>
          <a:r>
            <a:rPr lang="en-US" sz="1800" b="1" dirty="0"/>
            <a:t>IBM Safer Payments </a:t>
          </a:r>
          <a:r>
            <a:rPr lang="en-US" sz="1800" dirty="0"/>
            <a:t>– AI-driven risk assessment for financial institutions.</a:t>
          </a:r>
          <a:endParaRPr lang="sv-SE" sz="1800" b="1" dirty="0"/>
        </a:p>
      </dgm:t>
    </dgm:pt>
    <dgm:pt modelId="{82951085-A126-475A-8FA5-677823F7D03B}" type="parTrans" cxnId="{DD772A93-AF69-4BBF-B556-5CF20B343BAD}">
      <dgm:prSet/>
      <dgm:spPr/>
      <dgm:t>
        <a:bodyPr/>
        <a:lstStyle/>
        <a:p>
          <a:endParaRPr lang="sv-SE"/>
        </a:p>
      </dgm:t>
    </dgm:pt>
    <dgm:pt modelId="{7E25838B-98B2-4C24-8FE8-8443B8577735}" type="sibTrans" cxnId="{DD772A93-AF69-4BBF-B556-5CF20B343BAD}">
      <dgm:prSet/>
      <dgm:spPr/>
      <dgm:t>
        <a:bodyPr/>
        <a:lstStyle/>
        <a:p>
          <a:endParaRPr lang="sv-SE"/>
        </a:p>
      </dgm:t>
    </dgm:pt>
    <dgm:pt modelId="{38C2D14E-E332-4DE4-9B4F-E27254065299}" type="pres">
      <dgm:prSet presAssocID="{09BFF047-F2EF-499A-AAD1-33B7AA9F3FDA}" presName="diagram" presStyleCnt="0">
        <dgm:presLayoutVars>
          <dgm:dir/>
          <dgm:resizeHandles val="exact"/>
        </dgm:presLayoutVars>
      </dgm:prSet>
      <dgm:spPr/>
    </dgm:pt>
    <dgm:pt modelId="{F52D38A0-AE34-4452-B9A3-BF937D2108B6}" type="pres">
      <dgm:prSet presAssocID="{A3A8DF53-F61E-436D-BE66-158A19A7000A}" presName="node" presStyleLbl="node1" presStyleIdx="0" presStyleCnt="1" custLinFactNeighborX="17533" custLinFactNeighborY="-30827">
        <dgm:presLayoutVars>
          <dgm:bulletEnabled val="1"/>
        </dgm:presLayoutVars>
      </dgm:prSet>
      <dgm:spPr/>
    </dgm:pt>
  </dgm:ptLst>
  <dgm:cxnLst>
    <dgm:cxn modelId="{DD772A93-AF69-4BBF-B556-5CF20B343BAD}" srcId="{09BFF047-F2EF-499A-AAD1-33B7AA9F3FDA}" destId="{A3A8DF53-F61E-436D-BE66-158A19A7000A}" srcOrd="0" destOrd="0" parTransId="{82951085-A126-475A-8FA5-677823F7D03B}" sibTransId="{7E25838B-98B2-4C24-8FE8-8443B8577735}"/>
    <dgm:cxn modelId="{5130E3A3-97DE-46A0-8CCA-A2856292F7E5}" type="presOf" srcId="{09BFF047-F2EF-499A-AAD1-33B7AA9F3FDA}" destId="{38C2D14E-E332-4DE4-9B4F-E27254065299}" srcOrd="0" destOrd="0" presId="urn:microsoft.com/office/officeart/2005/8/layout/default"/>
    <dgm:cxn modelId="{164EEDFF-A22E-4AA8-A921-0B0CF1B403CE}" type="presOf" srcId="{A3A8DF53-F61E-436D-BE66-158A19A7000A}" destId="{F52D38A0-AE34-4452-B9A3-BF937D2108B6}" srcOrd="0" destOrd="0" presId="urn:microsoft.com/office/officeart/2005/8/layout/default"/>
    <dgm:cxn modelId="{D4938F7E-C4D0-4882-A926-49E371B7CD3E}" type="presParOf" srcId="{38C2D14E-E332-4DE4-9B4F-E27254065299}" destId="{F52D38A0-AE34-4452-B9A3-BF937D2108B6}"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625B52-BBE7-487F-B3E3-77D3D24173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CE0DCBA-121C-400F-A714-35CADFF0F6BB}">
      <dgm:prSet/>
      <dgm:spPr/>
      <dgm:t>
        <a:bodyPr/>
        <a:lstStyle/>
        <a:p>
          <a:r>
            <a:rPr lang="en-US" b="1"/>
            <a:t>Key Functions:</a:t>
          </a:r>
          <a:endParaRPr lang="en-US" dirty="0"/>
        </a:p>
      </dgm:t>
    </dgm:pt>
    <dgm:pt modelId="{E4F70EF1-CA0C-425F-832E-59F64FA1122C}" type="parTrans" cxnId="{5B92E409-4593-426A-908C-F5FE12379E77}">
      <dgm:prSet/>
      <dgm:spPr/>
      <dgm:t>
        <a:bodyPr/>
        <a:lstStyle/>
        <a:p>
          <a:endParaRPr lang="sv-SE"/>
        </a:p>
      </dgm:t>
    </dgm:pt>
    <dgm:pt modelId="{BB88F28B-A528-4307-A74C-905899B81BC5}" type="sibTrans" cxnId="{5B92E409-4593-426A-908C-F5FE12379E77}">
      <dgm:prSet/>
      <dgm:spPr/>
      <dgm:t>
        <a:bodyPr/>
        <a:lstStyle/>
        <a:p>
          <a:endParaRPr lang="sv-SE"/>
        </a:p>
      </dgm:t>
    </dgm:pt>
    <dgm:pt modelId="{844B2806-3A2D-42D9-95F0-183CD876D318}">
      <dgm:prSet/>
      <dgm:spPr/>
      <dgm:t>
        <a:bodyPr/>
        <a:lstStyle/>
        <a:p>
          <a:r>
            <a:rPr lang="en-US" b="1"/>
            <a:t>Designing Neural Networks:</a:t>
          </a:r>
          <a:r>
            <a:rPr lang="en-US"/>
            <a:t> Frameworks enable the creation of neural network architectures, such as convolutional neural networks (CNNs) for image processing or recurrent neural networks (RNNs) for sequence data.</a:t>
          </a:r>
          <a:endParaRPr lang="en-US" dirty="0"/>
        </a:p>
      </dgm:t>
    </dgm:pt>
    <dgm:pt modelId="{F010AFD0-E361-4A38-95E7-4080133ED661}" type="parTrans" cxnId="{05587C31-8DD6-4235-A8F8-BE442A3F38B0}">
      <dgm:prSet/>
      <dgm:spPr/>
      <dgm:t>
        <a:bodyPr/>
        <a:lstStyle/>
        <a:p>
          <a:endParaRPr lang="sv-SE"/>
        </a:p>
      </dgm:t>
    </dgm:pt>
    <dgm:pt modelId="{F6E4FB41-22E4-4600-9DE9-F034D3A957A3}" type="sibTrans" cxnId="{05587C31-8DD6-4235-A8F8-BE442A3F38B0}">
      <dgm:prSet/>
      <dgm:spPr/>
      <dgm:t>
        <a:bodyPr/>
        <a:lstStyle/>
        <a:p>
          <a:endParaRPr lang="sv-SE"/>
        </a:p>
      </dgm:t>
    </dgm:pt>
    <dgm:pt modelId="{981704B9-4935-4BBA-96CA-C74E2F02C2AA}">
      <dgm:prSet/>
      <dgm:spPr/>
      <dgm:t>
        <a:bodyPr/>
        <a:lstStyle/>
        <a:p>
          <a:r>
            <a:rPr lang="en-US" b="1"/>
            <a:t>Training and Optimizing Models:</a:t>
          </a:r>
          <a:r>
            <a:rPr lang="en-US"/>
            <a:t> These tools streamline the training process, allowing data scientists to build and fine-tune AI models efficiently through backpropagation and gradient descent.</a:t>
          </a:r>
          <a:endParaRPr lang="en-US" dirty="0"/>
        </a:p>
      </dgm:t>
    </dgm:pt>
    <dgm:pt modelId="{1E50993E-03FC-4229-A9E0-71C73171C67F}" type="parTrans" cxnId="{4F418186-DC6E-4367-BA46-489F37BFA06D}">
      <dgm:prSet/>
      <dgm:spPr/>
      <dgm:t>
        <a:bodyPr/>
        <a:lstStyle/>
        <a:p>
          <a:endParaRPr lang="sv-SE"/>
        </a:p>
      </dgm:t>
    </dgm:pt>
    <dgm:pt modelId="{EC068988-A0AE-4B25-AC2A-CF4B9C48FEB1}" type="sibTrans" cxnId="{4F418186-DC6E-4367-BA46-489F37BFA06D}">
      <dgm:prSet/>
      <dgm:spPr/>
      <dgm:t>
        <a:bodyPr/>
        <a:lstStyle/>
        <a:p>
          <a:endParaRPr lang="sv-SE"/>
        </a:p>
      </dgm:t>
    </dgm:pt>
    <dgm:pt modelId="{9C3825F6-ED5C-47E6-A266-1B6D57853437}">
      <dgm:prSet/>
      <dgm:spPr/>
      <dgm:t>
        <a:bodyPr/>
        <a:lstStyle/>
        <a:p>
          <a:r>
            <a:rPr lang="en-US" b="1"/>
            <a:t>Hardware Acceleration (GPUs):</a:t>
          </a:r>
          <a:r>
            <a:rPr lang="en-US"/>
            <a:t> To handle large datasets and complex computations, frameworks often integrate with graphical processing units (GPUs) to speed up model training.</a:t>
          </a:r>
          <a:endParaRPr lang="en-US" dirty="0"/>
        </a:p>
      </dgm:t>
    </dgm:pt>
    <dgm:pt modelId="{2EBF647B-6C0A-47C4-A058-863C54080A31}" type="parTrans" cxnId="{E39DA032-D027-44AB-9AF7-8528715F6534}">
      <dgm:prSet/>
      <dgm:spPr/>
      <dgm:t>
        <a:bodyPr/>
        <a:lstStyle/>
        <a:p>
          <a:endParaRPr lang="sv-SE"/>
        </a:p>
      </dgm:t>
    </dgm:pt>
    <dgm:pt modelId="{65BC08AE-0E07-414C-8956-C0AD0F553638}" type="sibTrans" cxnId="{E39DA032-D027-44AB-9AF7-8528715F6534}">
      <dgm:prSet/>
      <dgm:spPr/>
      <dgm:t>
        <a:bodyPr/>
        <a:lstStyle/>
        <a:p>
          <a:endParaRPr lang="sv-SE"/>
        </a:p>
      </dgm:t>
    </dgm:pt>
    <dgm:pt modelId="{69B8C932-481E-45DB-A063-45A8CFB0C842}" type="pres">
      <dgm:prSet presAssocID="{E2625B52-BBE7-487F-B3E3-77D3D2417388}" presName="linear" presStyleCnt="0">
        <dgm:presLayoutVars>
          <dgm:animLvl val="lvl"/>
          <dgm:resizeHandles val="exact"/>
        </dgm:presLayoutVars>
      </dgm:prSet>
      <dgm:spPr/>
    </dgm:pt>
    <dgm:pt modelId="{215529E0-E06A-488E-B525-E6B646BFCE99}" type="pres">
      <dgm:prSet presAssocID="{BCE0DCBA-121C-400F-A714-35CADFF0F6BB}" presName="parentText" presStyleLbl="node1" presStyleIdx="0" presStyleCnt="4" custScaleY="55540">
        <dgm:presLayoutVars>
          <dgm:chMax val="0"/>
          <dgm:bulletEnabled val="1"/>
        </dgm:presLayoutVars>
      </dgm:prSet>
      <dgm:spPr/>
    </dgm:pt>
    <dgm:pt modelId="{D1722471-9548-40AD-9126-698378891AC9}" type="pres">
      <dgm:prSet presAssocID="{BB88F28B-A528-4307-A74C-905899B81BC5}" presName="spacer" presStyleCnt="0"/>
      <dgm:spPr/>
    </dgm:pt>
    <dgm:pt modelId="{33366DD6-F1AE-4F43-AB9A-D0CFFCEE24B3}" type="pres">
      <dgm:prSet presAssocID="{844B2806-3A2D-42D9-95F0-183CD876D318}" presName="parentText" presStyleLbl="node1" presStyleIdx="1" presStyleCnt="4">
        <dgm:presLayoutVars>
          <dgm:chMax val="0"/>
          <dgm:bulletEnabled val="1"/>
        </dgm:presLayoutVars>
      </dgm:prSet>
      <dgm:spPr/>
    </dgm:pt>
    <dgm:pt modelId="{7E589854-121B-4D60-A5B7-CE8B2B6F1B81}" type="pres">
      <dgm:prSet presAssocID="{F6E4FB41-22E4-4600-9DE9-F034D3A957A3}" presName="spacer" presStyleCnt="0"/>
      <dgm:spPr/>
    </dgm:pt>
    <dgm:pt modelId="{A666AD5B-8CA7-4052-8CF6-A95471D41996}" type="pres">
      <dgm:prSet presAssocID="{981704B9-4935-4BBA-96CA-C74E2F02C2AA}" presName="parentText" presStyleLbl="node1" presStyleIdx="2" presStyleCnt="4">
        <dgm:presLayoutVars>
          <dgm:chMax val="0"/>
          <dgm:bulletEnabled val="1"/>
        </dgm:presLayoutVars>
      </dgm:prSet>
      <dgm:spPr/>
    </dgm:pt>
    <dgm:pt modelId="{14A93EA6-0750-4024-B266-AF5383985B00}" type="pres">
      <dgm:prSet presAssocID="{EC068988-A0AE-4B25-AC2A-CF4B9C48FEB1}" presName="spacer" presStyleCnt="0"/>
      <dgm:spPr/>
    </dgm:pt>
    <dgm:pt modelId="{4EA83BD2-45D5-4831-A9BE-98E8A6EFDAE2}" type="pres">
      <dgm:prSet presAssocID="{9C3825F6-ED5C-47E6-A266-1B6D57853437}" presName="parentText" presStyleLbl="node1" presStyleIdx="3" presStyleCnt="4">
        <dgm:presLayoutVars>
          <dgm:chMax val="0"/>
          <dgm:bulletEnabled val="1"/>
        </dgm:presLayoutVars>
      </dgm:prSet>
      <dgm:spPr/>
    </dgm:pt>
  </dgm:ptLst>
  <dgm:cxnLst>
    <dgm:cxn modelId="{9F128A01-493E-4EB5-B51F-7C4ECC1D6570}" type="presOf" srcId="{844B2806-3A2D-42D9-95F0-183CD876D318}" destId="{33366DD6-F1AE-4F43-AB9A-D0CFFCEE24B3}" srcOrd="0" destOrd="0" presId="urn:microsoft.com/office/officeart/2005/8/layout/vList2"/>
    <dgm:cxn modelId="{5BDBFA02-E33F-4F88-BD0E-AF8BA6545FBC}" type="presOf" srcId="{E2625B52-BBE7-487F-B3E3-77D3D2417388}" destId="{69B8C932-481E-45DB-A063-45A8CFB0C842}" srcOrd="0" destOrd="0" presId="urn:microsoft.com/office/officeart/2005/8/layout/vList2"/>
    <dgm:cxn modelId="{5B92E409-4593-426A-908C-F5FE12379E77}" srcId="{E2625B52-BBE7-487F-B3E3-77D3D2417388}" destId="{BCE0DCBA-121C-400F-A714-35CADFF0F6BB}" srcOrd="0" destOrd="0" parTransId="{E4F70EF1-CA0C-425F-832E-59F64FA1122C}" sibTransId="{BB88F28B-A528-4307-A74C-905899B81BC5}"/>
    <dgm:cxn modelId="{A601E90A-10F7-46D4-8776-CA87C3023BF6}" type="presOf" srcId="{981704B9-4935-4BBA-96CA-C74E2F02C2AA}" destId="{A666AD5B-8CA7-4052-8CF6-A95471D41996}" srcOrd="0" destOrd="0" presId="urn:microsoft.com/office/officeart/2005/8/layout/vList2"/>
    <dgm:cxn modelId="{05587C31-8DD6-4235-A8F8-BE442A3F38B0}" srcId="{E2625B52-BBE7-487F-B3E3-77D3D2417388}" destId="{844B2806-3A2D-42D9-95F0-183CD876D318}" srcOrd="1" destOrd="0" parTransId="{F010AFD0-E361-4A38-95E7-4080133ED661}" sibTransId="{F6E4FB41-22E4-4600-9DE9-F034D3A957A3}"/>
    <dgm:cxn modelId="{E39DA032-D027-44AB-9AF7-8528715F6534}" srcId="{E2625B52-BBE7-487F-B3E3-77D3D2417388}" destId="{9C3825F6-ED5C-47E6-A266-1B6D57853437}" srcOrd="3" destOrd="0" parTransId="{2EBF647B-6C0A-47C4-A058-863C54080A31}" sibTransId="{65BC08AE-0E07-414C-8956-C0AD0F553638}"/>
    <dgm:cxn modelId="{92F3D03E-C6E2-4410-852B-74026BC77728}" type="presOf" srcId="{9C3825F6-ED5C-47E6-A266-1B6D57853437}" destId="{4EA83BD2-45D5-4831-A9BE-98E8A6EFDAE2}" srcOrd="0" destOrd="0" presId="urn:microsoft.com/office/officeart/2005/8/layout/vList2"/>
    <dgm:cxn modelId="{4F418186-DC6E-4367-BA46-489F37BFA06D}" srcId="{E2625B52-BBE7-487F-B3E3-77D3D2417388}" destId="{981704B9-4935-4BBA-96CA-C74E2F02C2AA}" srcOrd="2" destOrd="0" parTransId="{1E50993E-03FC-4229-A9E0-71C73171C67F}" sibTransId="{EC068988-A0AE-4B25-AC2A-CF4B9C48FEB1}"/>
    <dgm:cxn modelId="{D8D018CF-9C5E-463F-AF48-1C7E0B5C64BE}" type="presOf" srcId="{BCE0DCBA-121C-400F-A714-35CADFF0F6BB}" destId="{215529E0-E06A-488E-B525-E6B646BFCE99}" srcOrd="0" destOrd="0" presId="urn:microsoft.com/office/officeart/2005/8/layout/vList2"/>
    <dgm:cxn modelId="{F16CD2D2-A21F-46E2-9495-88D988A24F6E}" type="presParOf" srcId="{69B8C932-481E-45DB-A063-45A8CFB0C842}" destId="{215529E0-E06A-488E-B525-E6B646BFCE99}" srcOrd="0" destOrd="0" presId="urn:microsoft.com/office/officeart/2005/8/layout/vList2"/>
    <dgm:cxn modelId="{D3F0DC16-5EDF-4457-BAFE-B71AF23ABC47}" type="presParOf" srcId="{69B8C932-481E-45DB-A063-45A8CFB0C842}" destId="{D1722471-9548-40AD-9126-698378891AC9}" srcOrd="1" destOrd="0" presId="urn:microsoft.com/office/officeart/2005/8/layout/vList2"/>
    <dgm:cxn modelId="{389629BE-CD09-43D7-B158-F3C215458344}" type="presParOf" srcId="{69B8C932-481E-45DB-A063-45A8CFB0C842}" destId="{33366DD6-F1AE-4F43-AB9A-D0CFFCEE24B3}" srcOrd="2" destOrd="0" presId="urn:microsoft.com/office/officeart/2005/8/layout/vList2"/>
    <dgm:cxn modelId="{5A52636B-EB52-466D-8E9A-C3ECBE1AD9F7}" type="presParOf" srcId="{69B8C932-481E-45DB-A063-45A8CFB0C842}" destId="{7E589854-121B-4D60-A5B7-CE8B2B6F1B81}" srcOrd="3" destOrd="0" presId="urn:microsoft.com/office/officeart/2005/8/layout/vList2"/>
    <dgm:cxn modelId="{1A1E7398-BA63-44CA-966A-6EC074405DD2}" type="presParOf" srcId="{69B8C932-481E-45DB-A063-45A8CFB0C842}" destId="{A666AD5B-8CA7-4052-8CF6-A95471D41996}" srcOrd="4" destOrd="0" presId="urn:microsoft.com/office/officeart/2005/8/layout/vList2"/>
    <dgm:cxn modelId="{A1C186C8-5678-46CE-9150-C3B39B5D5E14}" type="presParOf" srcId="{69B8C932-481E-45DB-A063-45A8CFB0C842}" destId="{14A93EA6-0750-4024-B266-AF5383985B00}" srcOrd="5" destOrd="0" presId="urn:microsoft.com/office/officeart/2005/8/layout/vList2"/>
    <dgm:cxn modelId="{E7201F60-DA73-4233-AC97-50B5B8B876A7}" type="presParOf" srcId="{69B8C932-481E-45DB-A063-45A8CFB0C842}" destId="{4EA83BD2-45D5-4831-A9BE-98E8A6EFDAE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F94E4-A71B-492D-8287-9918BA123BAA}"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5BEEC36A-39D0-452F-AB65-E09301D4304A}">
      <dgm:prSet/>
      <dgm:spPr/>
      <dgm:t>
        <a:bodyPr/>
        <a:lstStyle/>
        <a:p>
          <a:r>
            <a:rPr lang="en-US" b="1" dirty="0"/>
            <a:t>Marketing &amp; Sales:</a:t>
          </a:r>
          <a:endParaRPr lang="en-US" dirty="0"/>
        </a:p>
      </dgm:t>
    </dgm:pt>
    <dgm:pt modelId="{A045020B-4825-444C-88A2-5E02FBC5A2D9}" type="parTrans" cxnId="{C0DF9A09-43EF-4BC6-81E6-34E6143FFD3B}">
      <dgm:prSet/>
      <dgm:spPr/>
      <dgm:t>
        <a:bodyPr/>
        <a:lstStyle/>
        <a:p>
          <a:endParaRPr lang="en-US"/>
        </a:p>
      </dgm:t>
    </dgm:pt>
    <dgm:pt modelId="{DC782054-0959-4806-AB83-390D4F565D15}" type="sibTrans" cxnId="{C0DF9A09-43EF-4BC6-81E6-34E6143FFD3B}">
      <dgm:prSet/>
      <dgm:spPr/>
      <dgm:t>
        <a:bodyPr/>
        <a:lstStyle/>
        <a:p>
          <a:endParaRPr lang="en-US"/>
        </a:p>
      </dgm:t>
    </dgm:pt>
    <dgm:pt modelId="{1BB1C4B2-2E7D-4317-90A3-F1269D7E3256}">
      <dgm:prSet custT="1"/>
      <dgm:spPr/>
      <dgm:t>
        <a:bodyPr/>
        <a:lstStyle/>
        <a:p>
          <a:r>
            <a:rPr lang="en-US" sz="1400" dirty="0"/>
            <a:t>AI can automate content generation for advertising, enhancing productivity and reducing costs.</a:t>
          </a:r>
        </a:p>
      </dgm:t>
    </dgm:pt>
    <dgm:pt modelId="{B4C68A8F-9A72-485A-8C02-767915EECE0E}" type="parTrans" cxnId="{780E174D-6268-4A67-8826-E3525AD8AD4F}">
      <dgm:prSet/>
      <dgm:spPr/>
      <dgm:t>
        <a:bodyPr/>
        <a:lstStyle/>
        <a:p>
          <a:endParaRPr lang="en-US"/>
        </a:p>
      </dgm:t>
    </dgm:pt>
    <dgm:pt modelId="{1F6679B8-8CA9-4096-934C-DB952A3EDDE2}" type="sibTrans" cxnId="{780E174D-6268-4A67-8826-E3525AD8AD4F}">
      <dgm:prSet/>
      <dgm:spPr/>
      <dgm:t>
        <a:bodyPr/>
        <a:lstStyle/>
        <a:p>
          <a:endParaRPr lang="en-US"/>
        </a:p>
      </dgm:t>
    </dgm:pt>
    <dgm:pt modelId="{78736AD7-E7BE-474D-A7A6-E95EDAD05BC3}">
      <dgm:prSet custT="1"/>
      <dgm:spPr/>
      <dgm:t>
        <a:bodyPr/>
        <a:lstStyle/>
        <a:p>
          <a:r>
            <a:rPr lang="en-US" sz="1400" dirty="0"/>
            <a:t>Personalization algorithms analyze consumer data to tailor product recommendations, advertisements, and promotions based on individual preferences.</a:t>
          </a:r>
        </a:p>
      </dgm:t>
    </dgm:pt>
    <dgm:pt modelId="{ADF01909-460D-4D58-B3BB-E4BFB45390AA}" type="parTrans" cxnId="{E260DB49-AAC0-4BCC-95A7-1B42012656BE}">
      <dgm:prSet/>
      <dgm:spPr/>
      <dgm:t>
        <a:bodyPr/>
        <a:lstStyle/>
        <a:p>
          <a:endParaRPr lang="en-US"/>
        </a:p>
      </dgm:t>
    </dgm:pt>
    <dgm:pt modelId="{958D2B01-5C0F-4E20-8DDE-DC8FAEECBF9B}" type="sibTrans" cxnId="{E260DB49-AAC0-4BCC-95A7-1B42012656BE}">
      <dgm:prSet/>
      <dgm:spPr/>
      <dgm:t>
        <a:bodyPr/>
        <a:lstStyle/>
        <a:p>
          <a:endParaRPr lang="en-US"/>
        </a:p>
      </dgm:t>
    </dgm:pt>
    <dgm:pt modelId="{D91A95B9-5145-4137-8BE1-7FD6ED32266D}">
      <dgm:prSet/>
      <dgm:spPr/>
      <dgm:t>
        <a:bodyPr/>
        <a:lstStyle/>
        <a:p>
          <a:r>
            <a:rPr lang="en-US" b="1"/>
            <a:t>Finance:</a:t>
          </a:r>
          <a:endParaRPr lang="en-US"/>
        </a:p>
      </dgm:t>
    </dgm:pt>
    <dgm:pt modelId="{6C38D1B5-C8F4-4E2F-855C-C8F0A80FF2D5}" type="parTrans" cxnId="{4FA42E61-E448-4B90-8970-75B59D5153C6}">
      <dgm:prSet/>
      <dgm:spPr/>
      <dgm:t>
        <a:bodyPr/>
        <a:lstStyle/>
        <a:p>
          <a:endParaRPr lang="en-US"/>
        </a:p>
      </dgm:t>
    </dgm:pt>
    <dgm:pt modelId="{E50C3AB8-F8D0-401F-8107-62FE36E69A28}" type="sibTrans" cxnId="{4FA42E61-E448-4B90-8970-75B59D5153C6}">
      <dgm:prSet/>
      <dgm:spPr/>
      <dgm:t>
        <a:bodyPr/>
        <a:lstStyle/>
        <a:p>
          <a:endParaRPr lang="en-US"/>
        </a:p>
      </dgm:t>
    </dgm:pt>
    <dgm:pt modelId="{5B6E0E3F-3544-4E19-8C72-6CAA00C02115}">
      <dgm:prSet custT="1"/>
      <dgm:spPr/>
      <dgm:t>
        <a:bodyPr/>
        <a:lstStyle/>
        <a:p>
          <a:r>
            <a:rPr lang="en-US" sz="1400" dirty="0"/>
            <a:t>AI-driven platforms help predict stock market trends by analyzing vast amounts of data in real-time, providing insights that assist in trading decisions.</a:t>
          </a:r>
        </a:p>
      </dgm:t>
    </dgm:pt>
    <dgm:pt modelId="{CFFAB73A-8080-4E6D-A9E3-8D284CEFCBFF}" type="parTrans" cxnId="{EA358E20-6089-4F6B-9401-F168B70E52EA}">
      <dgm:prSet/>
      <dgm:spPr/>
      <dgm:t>
        <a:bodyPr/>
        <a:lstStyle/>
        <a:p>
          <a:endParaRPr lang="en-US"/>
        </a:p>
      </dgm:t>
    </dgm:pt>
    <dgm:pt modelId="{277E37E4-4907-41A2-8C85-0D31846A1926}" type="sibTrans" cxnId="{EA358E20-6089-4F6B-9401-F168B70E52EA}">
      <dgm:prSet/>
      <dgm:spPr/>
      <dgm:t>
        <a:bodyPr/>
        <a:lstStyle/>
        <a:p>
          <a:endParaRPr lang="en-US"/>
        </a:p>
      </dgm:t>
    </dgm:pt>
    <dgm:pt modelId="{9DF3A038-3F2F-41C9-A864-3080174DEF1E}">
      <dgm:prSet custT="1"/>
      <dgm:spPr/>
      <dgm:t>
        <a:bodyPr/>
        <a:lstStyle/>
        <a:p>
          <a:r>
            <a:rPr lang="en-US" sz="1400" dirty="0"/>
            <a:t>Fraud detection systems utilize machine learning to identify unusual patterns in financial transactions, protecting businesses and consumers from financial crimes.</a:t>
          </a:r>
        </a:p>
      </dgm:t>
    </dgm:pt>
    <dgm:pt modelId="{EC784BAE-2465-4FE6-B6D3-2AE7D302B9D2}" type="parTrans" cxnId="{26329D92-A0C9-4142-A242-EFF5E4DCE214}">
      <dgm:prSet/>
      <dgm:spPr/>
      <dgm:t>
        <a:bodyPr/>
        <a:lstStyle/>
        <a:p>
          <a:endParaRPr lang="en-US"/>
        </a:p>
      </dgm:t>
    </dgm:pt>
    <dgm:pt modelId="{0D9EE597-EA11-4488-869A-1003651832F3}" type="sibTrans" cxnId="{26329D92-A0C9-4142-A242-EFF5E4DCE214}">
      <dgm:prSet/>
      <dgm:spPr/>
      <dgm:t>
        <a:bodyPr/>
        <a:lstStyle/>
        <a:p>
          <a:endParaRPr lang="en-US"/>
        </a:p>
      </dgm:t>
    </dgm:pt>
    <dgm:pt modelId="{863E3CA7-FFD9-46DA-9BA9-DE55E3C8A9DD}">
      <dgm:prSet/>
      <dgm:spPr/>
      <dgm:t>
        <a:bodyPr/>
        <a:lstStyle/>
        <a:p>
          <a:r>
            <a:rPr lang="en-US" b="1"/>
            <a:t>Healthcare:</a:t>
          </a:r>
          <a:endParaRPr lang="en-US"/>
        </a:p>
      </dgm:t>
    </dgm:pt>
    <dgm:pt modelId="{EF8D9E25-E7BD-4B38-96C0-D4ED04803DF4}" type="parTrans" cxnId="{633F7235-3D61-4B5F-BE04-A7482961A85E}">
      <dgm:prSet/>
      <dgm:spPr/>
      <dgm:t>
        <a:bodyPr/>
        <a:lstStyle/>
        <a:p>
          <a:endParaRPr lang="en-US"/>
        </a:p>
      </dgm:t>
    </dgm:pt>
    <dgm:pt modelId="{4085B95D-3FF1-4F80-B748-A83B39D7BE4B}" type="sibTrans" cxnId="{633F7235-3D61-4B5F-BE04-A7482961A85E}">
      <dgm:prSet/>
      <dgm:spPr/>
      <dgm:t>
        <a:bodyPr/>
        <a:lstStyle/>
        <a:p>
          <a:endParaRPr lang="en-US"/>
        </a:p>
      </dgm:t>
    </dgm:pt>
    <dgm:pt modelId="{96BB7A24-667A-4DC4-85AB-2D9154DB23B9}">
      <dgm:prSet custT="1"/>
      <dgm:spPr/>
      <dgm:t>
        <a:bodyPr/>
        <a:lstStyle/>
        <a:p>
          <a:r>
            <a:rPr lang="en-US" sz="1400" dirty="0"/>
            <a:t>Diagnostic AI tools can analyze medical images, such as X-rays and MRIs, to detect diseases and abnormalities faster and more accurately than human clinicians.</a:t>
          </a:r>
        </a:p>
      </dgm:t>
    </dgm:pt>
    <dgm:pt modelId="{27C0B694-75DA-46ED-ACCC-D02B1FB7B7FF}" type="parTrans" cxnId="{7662E850-2ADE-40B0-8B99-B26151973363}">
      <dgm:prSet/>
      <dgm:spPr/>
      <dgm:t>
        <a:bodyPr/>
        <a:lstStyle/>
        <a:p>
          <a:endParaRPr lang="en-US"/>
        </a:p>
      </dgm:t>
    </dgm:pt>
    <dgm:pt modelId="{588AAC5B-2C0B-49CE-9C41-0B251FE199F8}" type="sibTrans" cxnId="{7662E850-2ADE-40B0-8B99-B26151973363}">
      <dgm:prSet/>
      <dgm:spPr/>
      <dgm:t>
        <a:bodyPr/>
        <a:lstStyle/>
        <a:p>
          <a:endParaRPr lang="en-US"/>
        </a:p>
      </dgm:t>
    </dgm:pt>
    <dgm:pt modelId="{3F8D4113-9868-43C3-89E7-DF266CF7136F}">
      <dgm:prSet custT="1"/>
      <dgm:spPr/>
      <dgm:t>
        <a:bodyPr/>
        <a:lstStyle/>
        <a:p>
          <a:r>
            <a:rPr lang="en-US" sz="1400" dirty="0"/>
            <a:t>In drug discovery, AI models analyze complex biological data to identify potential compounds for new medicines, speeding up the research and development process.</a:t>
          </a:r>
        </a:p>
      </dgm:t>
    </dgm:pt>
    <dgm:pt modelId="{7BB18EF4-6469-43BB-AB9B-E2C43BDD34D7}" type="parTrans" cxnId="{20B8DE63-D154-438C-9249-21916EE6CA29}">
      <dgm:prSet/>
      <dgm:spPr/>
      <dgm:t>
        <a:bodyPr/>
        <a:lstStyle/>
        <a:p>
          <a:endParaRPr lang="en-US"/>
        </a:p>
      </dgm:t>
    </dgm:pt>
    <dgm:pt modelId="{205905A0-3808-4678-83D1-752C47D9692D}" type="sibTrans" cxnId="{20B8DE63-D154-438C-9249-21916EE6CA29}">
      <dgm:prSet/>
      <dgm:spPr/>
      <dgm:t>
        <a:bodyPr/>
        <a:lstStyle/>
        <a:p>
          <a:endParaRPr lang="en-US"/>
        </a:p>
      </dgm:t>
    </dgm:pt>
    <dgm:pt modelId="{51992D52-FEBF-499C-AE7F-96964BB4ED5C}" type="pres">
      <dgm:prSet presAssocID="{037F94E4-A71B-492D-8287-9918BA123BAA}" presName="linear" presStyleCnt="0">
        <dgm:presLayoutVars>
          <dgm:animLvl val="lvl"/>
          <dgm:resizeHandles val="exact"/>
        </dgm:presLayoutVars>
      </dgm:prSet>
      <dgm:spPr/>
    </dgm:pt>
    <dgm:pt modelId="{259C908E-0CB2-4B59-B823-6AF631A3B862}" type="pres">
      <dgm:prSet presAssocID="{5BEEC36A-39D0-452F-AB65-E09301D4304A}" presName="parentText" presStyleLbl="node1" presStyleIdx="0" presStyleCnt="3" custLinFactNeighborY="-46913">
        <dgm:presLayoutVars>
          <dgm:chMax val="0"/>
          <dgm:bulletEnabled val="1"/>
        </dgm:presLayoutVars>
      </dgm:prSet>
      <dgm:spPr/>
    </dgm:pt>
    <dgm:pt modelId="{44E4C917-3023-4B1F-BDEC-B255EFCDC06D}" type="pres">
      <dgm:prSet presAssocID="{5BEEC36A-39D0-452F-AB65-E09301D4304A}" presName="childText" presStyleLbl="revTx" presStyleIdx="0" presStyleCnt="3">
        <dgm:presLayoutVars>
          <dgm:bulletEnabled val="1"/>
        </dgm:presLayoutVars>
      </dgm:prSet>
      <dgm:spPr/>
    </dgm:pt>
    <dgm:pt modelId="{91A9830C-4CC4-4032-A63A-AE9F40B6C362}" type="pres">
      <dgm:prSet presAssocID="{D91A95B9-5145-4137-8BE1-7FD6ED32266D}" presName="parentText" presStyleLbl="node1" presStyleIdx="1" presStyleCnt="3">
        <dgm:presLayoutVars>
          <dgm:chMax val="0"/>
          <dgm:bulletEnabled val="1"/>
        </dgm:presLayoutVars>
      </dgm:prSet>
      <dgm:spPr/>
    </dgm:pt>
    <dgm:pt modelId="{7C068A0F-656E-4288-87FE-BA067F7721D5}" type="pres">
      <dgm:prSet presAssocID="{D91A95B9-5145-4137-8BE1-7FD6ED32266D}" presName="childText" presStyleLbl="revTx" presStyleIdx="1" presStyleCnt="3">
        <dgm:presLayoutVars>
          <dgm:bulletEnabled val="1"/>
        </dgm:presLayoutVars>
      </dgm:prSet>
      <dgm:spPr/>
    </dgm:pt>
    <dgm:pt modelId="{2E267FE0-3E8D-4BA0-AA66-DFA26B0EF878}" type="pres">
      <dgm:prSet presAssocID="{863E3CA7-FFD9-46DA-9BA9-DE55E3C8A9DD}" presName="parentText" presStyleLbl="node1" presStyleIdx="2" presStyleCnt="3">
        <dgm:presLayoutVars>
          <dgm:chMax val="0"/>
          <dgm:bulletEnabled val="1"/>
        </dgm:presLayoutVars>
      </dgm:prSet>
      <dgm:spPr/>
    </dgm:pt>
    <dgm:pt modelId="{B5DA041E-1ADE-41A2-9F7E-A08DEAD6FC70}" type="pres">
      <dgm:prSet presAssocID="{863E3CA7-FFD9-46DA-9BA9-DE55E3C8A9DD}" presName="childText" presStyleLbl="revTx" presStyleIdx="2" presStyleCnt="3">
        <dgm:presLayoutVars>
          <dgm:bulletEnabled val="1"/>
        </dgm:presLayoutVars>
      </dgm:prSet>
      <dgm:spPr/>
    </dgm:pt>
  </dgm:ptLst>
  <dgm:cxnLst>
    <dgm:cxn modelId="{C0DF9A09-43EF-4BC6-81E6-34E6143FFD3B}" srcId="{037F94E4-A71B-492D-8287-9918BA123BAA}" destId="{5BEEC36A-39D0-452F-AB65-E09301D4304A}" srcOrd="0" destOrd="0" parTransId="{A045020B-4825-444C-88A2-5E02FBC5A2D9}" sibTransId="{DC782054-0959-4806-AB83-390D4F565D15}"/>
    <dgm:cxn modelId="{F620AF1A-8561-48CC-B6F7-1E33301945B9}" type="presOf" srcId="{863E3CA7-FFD9-46DA-9BA9-DE55E3C8A9DD}" destId="{2E267FE0-3E8D-4BA0-AA66-DFA26B0EF878}" srcOrd="0" destOrd="0" presId="urn:microsoft.com/office/officeart/2005/8/layout/vList2"/>
    <dgm:cxn modelId="{EA358E20-6089-4F6B-9401-F168B70E52EA}" srcId="{D91A95B9-5145-4137-8BE1-7FD6ED32266D}" destId="{5B6E0E3F-3544-4E19-8C72-6CAA00C02115}" srcOrd="0" destOrd="0" parTransId="{CFFAB73A-8080-4E6D-A9E3-8D284CEFCBFF}" sibTransId="{277E37E4-4907-41A2-8C85-0D31846A1926}"/>
    <dgm:cxn modelId="{633F7235-3D61-4B5F-BE04-A7482961A85E}" srcId="{037F94E4-A71B-492D-8287-9918BA123BAA}" destId="{863E3CA7-FFD9-46DA-9BA9-DE55E3C8A9DD}" srcOrd="2" destOrd="0" parTransId="{EF8D9E25-E7BD-4B38-96C0-D4ED04803DF4}" sibTransId="{4085B95D-3FF1-4F80-B748-A83B39D7BE4B}"/>
    <dgm:cxn modelId="{A8BFA45E-AC28-4FAB-8188-264324EC1E71}" type="presOf" srcId="{5BEEC36A-39D0-452F-AB65-E09301D4304A}" destId="{259C908E-0CB2-4B59-B823-6AF631A3B862}" srcOrd="0" destOrd="0" presId="urn:microsoft.com/office/officeart/2005/8/layout/vList2"/>
    <dgm:cxn modelId="{EBA4655F-2E31-4358-8A70-B9CD4E28F7AE}" type="presOf" srcId="{037F94E4-A71B-492D-8287-9918BA123BAA}" destId="{51992D52-FEBF-499C-AE7F-96964BB4ED5C}" srcOrd="0" destOrd="0" presId="urn:microsoft.com/office/officeart/2005/8/layout/vList2"/>
    <dgm:cxn modelId="{4FA42E61-E448-4B90-8970-75B59D5153C6}" srcId="{037F94E4-A71B-492D-8287-9918BA123BAA}" destId="{D91A95B9-5145-4137-8BE1-7FD6ED32266D}" srcOrd="1" destOrd="0" parTransId="{6C38D1B5-C8F4-4E2F-855C-C8F0A80FF2D5}" sibTransId="{E50C3AB8-F8D0-401F-8107-62FE36E69A28}"/>
    <dgm:cxn modelId="{20B8DE63-D154-438C-9249-21916EE6CA29}" srcId="{863E3CA7-FFD9-46DA-9BA9-DE55E3C8A9DD}" destId="{3F8D4113-9868-43C3-89E7-DF266CF7136F}" srcOrd="1" destOrd="0" parTransId="{7BB18EF4-6469-43BB-AB9B-E2C43BDD34D7}" sibTransId="{205905A0-3808-4678-83D1-752C47D9692D}"/>
    <dgm:cxn modelId="{E260DB49-AAC0-4BCC-95A7-1B42012656BE}" srcId="{5BEEC36A-39D0-452F-AB65-E09301D4304A}" destId="{78736AD7-E7BE-474D-A7A6-E95EDAD05BC3}" srcOrd="1" destOrd="0" parTransId="{ADF01909-460D-4D58-B3BB-E4BFB45390AA}" sibTransId="{958D2B01-5C0F-4E20-8DDE-DC8FAEECBF9B}"/>
    <dgm:cxn modelId="{780E174D-6268-4A67-8826-E3525AD8AD4F}" srcId="{5BEEC36A-39D0-452F-AB65-E09301D4304A}" destId="{1BB1C4B2-2E7D-4317-90A3-F1269D7E3256}" srcOrd="0" destOrd="0" parTransId="{B4C68A8F-9A72-485A-8C02-767915EECE0E}" sibTransId="{1F6679B8-8CA9-4096-934C-DB952A3EDDE2}"/>
    <dgm:cxn modelId="{7662E850-2ADE-40B0-8B99-B26151973363}" srcId="{863E3CA7-FFD9-46DA-9BA9-DE55E3C8A9DD}" destId="{96BB7A24-667A-4DC4-85AB-2D9154DB23B9}" srcOrd="0" destOrd="0" parTransId="{27C0B694-75DA-46ED-ACCC-D02B1FB7B7FF}" sibTransId="{588AAC5B-2C0B-49CE-9C41-0B251FE199F8}"/>
    <dgm:cxn modelId="{723FB671-0D2F-4281-84E6-11077E4D8EB7}" type="presOf" srcId="{78736AD7-E7BE-474D-A7A6-E95EDAD05BC3}" destId="{44E4C917-3023-4B1F-BDEC-B255EFCDC06D}" srcOrd="0" destOrd="1" presId="urn:microsoft.com/office/officeart/2005/8/layout/vList2"/>
    <dgm:cxn modelId="{7CC7F871-A2D4-42EB-94A3-E1DBC7BB070C}" type="presOf" srcId="{96BB7A24-667A-4DC4-85AB-2D9154DB23B9}" destId="{B5DA041E-1ADE-41A2-9F7E-A08DEAD6FC70}" srcOrd="0" destOrd="0" presId="urn:microsoft.com/office/officeart/2005/8/layout/vList2"/>
    <dgm:cxn modelId="{B708807C-1F69-4E99-9212-59F1DB6B3BC6}" type="presOf" srcId="{5B6E0E3F-3544-4E19-8C72-6CAA00C02115}" destId="{7C068A0F-656E-4288-87FE-BA067F7721D5}" srcOrd="0" destOrd="0" presId="urn:microsoft.com/office/officeart/2005/8/layout/vList2"/>
    <dgm:cxn modelId="{26329D92-A0C9-4142-A242-EFF5E4DCE214}" srcId="{D91A95B9-5145-4137-8BE1-7FD6ED32266D}" destId="{9DF3A038-3F2F-41C9-A864-3080174DEF1E}" srcOrd="1" destOrd="0" parTransId="{EC784BAE-2465-4FE6-B6D3-2AE7D302B9D2}" sibTransId="{0D9EE597-EA11-4488-869A-1003651832F3}"/>
    <dgm:cxn modelId="{87BDA4A5-0B51-4C99-BEB1-B492189C9EA4}" type="presOf" srcId="{3F8D4113-9868-43C3-89E7-DF266CF7136F}" destId="{B5DA041E-1ADE-41A2-9F7E-A08DEAD6FC70}" srcOrd="0" destOrd="1" presId="urn:microsoft.com/office/officeart/2005/8/layout/vList2"/>
    <dgm:cxn modelId="{CD2AFCAB-5D09-4B44-A867-03F06858EBF0}" type="presOf" srcId="{9DF3A038-3F2F-41C9-A864-3080174DEF1E}" destId="{7C068A0F-656E-4288-87FE-BA067F7721D5}" srcOrd="0" destOrd="1" presId="urn:microsoft.com/office/officeart/2005/8/layout/vList2"/>
    <dgm:cxn modelId="{1EBEC2AF-2E58-46EC-8823-CE545DDA8350}" type="presOf" srcId="{1BB1C4B2-2E7D-4317-90A3-F1269D7E3256}" destId="{44E4C917-3023-4B1F-BDEC-B255EFCDC06D}" srcOrd="0" destOrd="0" presId="urn:microsoft.com/office/officeart/2005/8/layout/vList2"/>
    <dgm:cxn modelId="{0DB0DDF4-03DA-46A1-90D4-7FA753667B50}" type="presOf" srcId="{D91A95B9-5145-4137-8BE1-7FD6ED32266D}" destId="{91A9830C-4CC4-4032-A63A-AE9F40B6C362}" srcOrd="0" destOrd="0" presId="urn:microsoft.com/office/officeart/2005/8/layout/vList2"/>
    <dgm:cxn modelId="{EBA65645-BB20-49E3-9540-6258D63659B7}" type="presParOf" srcId="{51992D52-FEBF-499C-AE7F-96964BB4ED5C}" destId="{259C908E-0CB2-4B59-B823-6AF631A3B862}" srcOrd="0" destOrd="0" presId="urn:microsoft.com/office/officeart/2005/8/layout/vList2"/>
    <dgm:cxn modelId="{BD5EA49A-055E-4E61-8C18-DBD9FB868989}" type="presParOf" srcId="{51992D52-FEBF-499C-AE7F-96964BB4ED5C}" destId="{44E4C917-3023-4B1F-BDEC-B255EFCDC06D}" srcOrd="1" destOrd="0" presId="urn:microsoft.com/office/officeart/2005/8/layout/vList2"/>
    <dgm:cxn modelId="{1A4EDD5C-5A53-4AC3-9FFE-ABA8A06A8A07}" type="presParOf" srcId="{51992D52-FEBF-499C-AE7F-96964BB4ED5C}" destId="{91A9830C-4CC4-4032-A63A-AE9F40B6C362}" srcOrd="2" destOrd="0" presId="urn:microsoft.com/office/officeart/2005/8/layout/vList2"/>
    <dgm:cxn modelId="{81EF18B9-05C8-4995-859D-7C9C8C96FDC3}" type="presParOf" srcId="{51992D52-FEBF-499C-AE7F-96964BB4ED5C}" destId="{7C068A0F-656E-4288-87FE-BA067F7721D5}" srcOrd="3" destOrd="0" presId="urn:microsoft.com/office/officeart/2005/8/layout/vList2"/>
    <dgm:cxn modelId="{592F2EDD-4425-4B9D-A693-8A434152F859}" type="presParOf" srcId="{51992D52-FEBF-499C-AE7F-96964BB4ED5C}" destId="{2E267FE0-3E8D-4BA0-AA66-DFA26B0EF878}" srcOrd="4" destOrd="0" presId="urn:microsoft.com/office/officeart/2005/8/layout/vList2"/>
    <dgm:cxn modelId="{C3A8B6C0-5703-45EB-BD62-FB31A2DEEC80}" type="presParOf" srcId="{51992D52-FEBF-499C-AE7F-96964BB4ED5C}" destId="{B5DA041E-1ADE-41A2-9F7E-A08DEAD6FC7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BFF047-F2EF-499A-AAD1-33B7AA9F3FDA}"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8CDF5225-C480-4EEC-BEE0-64F6E8ACC4A9}">
      <dgm:prSet/>
      <dgm:spPr/>
      <dgm:t>
        <a:bodyPr/>
        <a:lstStyle/>
        <a:p>
          <a:pPr>
            <a:lnSpc>
              <a:spcPct val="100000"/>
            </a:lnSpc>
          </a:pPr>
          <a:r>
            <a:rPr lang="sv-SE" b="1" i="0" dirty="0" err="1"/>
            <a:t>Lately</a:t>
          </a:r>
          <a:r>
            <a:rPr lang="en-US" b="0" i="0" dirty="0"/>
            <a:t>: </a:t>
          </a:r>
          <a:r>
            <a:rPr lang="en-US" dirty="0"/>
            <a:t>AI-powered social media post generator offering social media scheduling, content creation and posting, and analytics tracking.</a:t>
          </a:r>
        </a:p>
      </dgm:t>
    </dgm:pt>
    <dgm:pt modelId="{5EA19C27-B3CA-407C-BD03-80C04749E741}" type="parTrans" cxnId="{C58B75F0-F0AA-4ABC-88D0-1250AE177AAE}">
      <dgm:prSet/>
      <dgm:spPr/>
      <dgm:t>
        <a:bodyPr/>
        <a:lstStyle/>
        <a:p>
          <a:endParaRPr lang="en-US"/>
        </a:p>
      </dgm:t>
    </dgm:pt>
    <dgm:pt modelId="{75349D94-01B8-4336-BA48-B6C640326520}" type="sibTrans" cxnId="{C58B75F0-F0AA-4ABC-88D0-1250AE177AAE}">
      <dgm:prSet/>
      <dgm:spPr/>
      <dgm:t>
        <a:bodyPr/>
        <a:lstStyle/>
        <a:p>
          <a:pPr>
            <a:lnSpc>
              <a:spcPct val="100000"/>
            </a:lnSpc>
          </a:pPr>
          <a:endParaRPr lang="en-US"/>
        </a:p>
      </dgm:t>
    </dgm:pt>
    <dgm:pt modelId="{E98B0FD5-7374-48F4-92C3-3343DC85A2D0}">
      <dgm:prSet/>
      <dgm:spPr/>
      <dgm:t>
        <a:bodyPr/>
        <a:lstStyle/>
        <a:p>
          <a:pPr>
            <a:lnSpc>
              <a:spcPct val="100000"/>
            </a:lnSpc>
          </a:pPr>
          <a:r>
            <a:rPr lang="sv-SE" b="1" i="0" dirty="0" err="1"/>
            <a:t>Brandwatch</a:t>
          </a:r>
          <a:r>
            <a:rPr lang="en-US" b="0" i="0" dirty="0"/>
            <a:t>: a powerful social media analytics tool that is designed to help companies understand the impact of their social media campaigns, track industry trends, and gain insights into their target audience.</a:t>
          </a:r>
          <a:endParaRPr lang="en-US" dirty="0"/>
        </a:p>
      </dgm:t>
    </dgm:pt>
    <dgm:pt modelId="{43C8EF34-5E34-4E9C-AF9D-D55AB38B0602}" type="parTrans" cxnId="{4463FC84-821E-43A4-880C-2CAF31892A8C}">
      <dgm:prSet/>
      <dgm:spPr/>
      <dgm:t>
        <a:bodyPr/>
        <a:lstStyle/>
        <a:p>
          <a:endParaRPr lang="en-US"/>
        </a:p>
      </dgm:t>
    </dgm:pt>
    <dgm:pt modelId="{300826C6-57BC-44E6-A56D-CA7D7DF4DD65}" type="sibTrans" cxnId="{4463FC84-821E-43A4-880C-2CAF31892A8C}">
      <dgm:prSet/>
      <dgm:spPr/>
      <dgm:t>
        <a:bodyPr/>
        <a:lstStyle/>
        <a:p>
          <a:pPr>
            <a:lnSpc>
              <a:spcPct val="100000"/>
            </a:lnSpc>
          </a:pPr>
          <a:endParaRPr lang="en-US"/>
        </a:p>
      </dgm:t>
    </dgm:pt>
    <dgm:pt modelId="{A3A8DF53-F61E-436D-BE66-158A19A7000A}">
      <dgm:prSet/>
      <dgm:spPr/>
      <dgm:t>
        <a:bodyPr/>
        <a:lstStyle/>
        <a:p>
          <a:pPr>
            <a:lnSpc>
              <a:spcPct val="100000"/>
            </a:lnSpc>
          </a:pPr>
          <a:r>
            <a:rPr lang="sv-SE" b="1" i="0" dirty="0" err="1"/>
            <a:t>Emplifi</a:t>
          </a:r>
          <a:r>
            <a:rPr lang="en-US" b="0" i="0" dirty="0"/>
            <a:t>: AI-powered social media analytics and management tool for both individuals and businesses It tracks and analyzes data from various social media platforms, allowing users to see how their social media campaigns are performing in real-time. This includes reports on engagement rates, follower growth, and content performance.</a:t>
          </a:r>
          <a:endParaRPr lang="en-US" dirty="0"/>
        </a:p>
      </dgm:t>
    </dgm:pt>
    <dgm:pt modelId="{82951085-A126-475A-8FA5-677823F7D03B}" type="parTrans" cxnId="{DD772A93-AF69-4BBF-B556-5CF20B343BAD}">
      <dgm:prSet/>
      <dgm:spPr/>
      <dgm:t>
        <a:bodyPr/>
        <a:lstStyle/>
        <a:p>
          <a:endParaRPr lang="sv-SE"/>
        </a:p>
      </dgm:t>
    </dgm:pt>
    <dgm:pt modelId="{7E25838B-98B2-4C24-8FE8-8443B8577735}" type="sibTrans" cxnId="{DD772A93-AF69-4BBF-B556-5CF20B343BAD}">
      <dgm:prSet/>
      <dgm:spPr/>
      <dgm:t>
        <a:bodyPr/>
        <a:lstStyle/>
        <a:p>
          <a:pPr>
            <a:lnSpc>
              <a:spcPct val="100000"/>
            </a:lnSpc>
          </a:pPr>
          <a:endParaRPr lang="sv-SE"/>
        </a:p>
      </dgm:t>
    </dgm:pt>
    <dgm:pt modelId="{ADA99812-4EAB-4AE8-8B34-8B214BD55E60}">
      <dgm:prSet/>
      <dgm:spPr/>
      <dgm:t>
        <a:bodyPr/>
        <a:lstStyle/>
        <a:p>
          <a:pPr>
            <a:lnSpc>
              <a:spcPct val="100000"/>
            </a:lnSpc>
          </a:pPr>
          <a:r>
            <a:rPr lang="sv-SE" b="1" i="0" dirty="0"/>
            <a:t>Adobe </a:t>
          </a:r>
          <a:r>
            <a:rPr lang="sv-SE" b="1" i="0" dirty="0" err="1"/>
            <a:t>Sensei</a:t>
          </a:r>
          <a:r>
            <a:rPr lang="en-US" b="0" i="0" dirty="0"/>
            <a:t>: it automates repetitive tasks, such as image and video editing, analyzes data and provides insights that can help you make better marketing data-driven decisions, identifying the best time to post or suggesting new content ideas based on your audience's interests.</a:t>
          </a:r>
          <a:endParaRPr lang="en-US" dirty="0"/>
        </a:p>
      </dgm:t>
    </dgm:pt>
    <dgm:pt modelId="{54C205EA-4533-4A21-9A70-7EE66E7124B9}" type="parTrans" cxnId="{B4EAE498-6E3A-4125-8CAF-0710743FA8AA}">
      <dgm:prSet/>
      <dgm:spPr/>
      <dgm:t>
        <a:bodyPr/>
        <a:lstStyle/>
        <a:p>
          <a:endParaRPr lang="sv-SE"/>
        </a:p>
      </dgm:t>
    </dgm:pt>
    <dgm:pt modelId="{B882ED6B-2DDF-4D79-A56E-11234720406C}" type="sibTrans" cxnId="{B4EAE498-6E3A-4125-8CAF-0710743FA8AA}">
      <dgm:prSet/>
      <dgm:spPr/>
      <dgm:t>
        <a:bodyPr/>
        <a:lstStyle/>
        <a:p>
          <a:endParaRPr lang="sv-SE"/>
        </a:p>
      </dgm:t>
    </dgm:pt>
    <dgm:pt modelId="{8E686C66-7592-47F6-9CF2-48F4152D48EC}" type="pres">
      <dgm:prSet presAssocID="{09BFF047-F2EF-499A-AAD1-33B7AA9F3FDA}" presName="root" presStyleCnt="0">
        <dgm:presLayoutVars>
          <dgm:dir/>
          <dgm:resizeHandles val="exact"/>
        </dgm:presLayoutVars>
      </dgm:prSet>
      <dgm:spPr/>
    </dgm:pt>
    <dgm:pt modelId="{2D53B0C0-82DB-43BB-BCEA-D62BE8331299}" type="pres">
      <dgm:prSet presAssocID="{09BFF047-F2EF-499A-AAD1-33B7AA9F3FDA}" presName="container" presStyleCnt="0">
        <dgm:presLayoutVars>
          <dgm:dir/>
          <dgm:resizeHandles val="exact"/>
        </dgm:presLayoutVars>
      </dgm:prSet>
      <dgm:spPr/>
    </dgm:pt>
    <dgm:pt modelId="{29841EBA-BC6F-4F78-A55E-55767FD7DDA6}" type="pres">
      <dgm:prSet presAssocID="{8CDF5225-C480-4EEC-BEE0-64F6E8ACC4A9}" presName="compNode" presStyleCnt="0"/>
      <dgm:spPr/>
    </dgm:pt>
    <dgm:pt modelId="{47961FA3-7808-4CA3-9B9D-EFD293EAED7E}" type="pres">
      <dgm:prSet presAssocID="{8CDF5225-C480-4EEC-BEE0-64F6E8ACC4A9}" presName="iconBgRect" presStyleLbl="bgShp" presStyleIdx="0" presStyleCnt="4"/>
      <dgm:spPr/>
    </dgm:pt>
    <dgm:pt modelId="{C51CF98A-5E79-48BC-A25D-4742BD1E34E3}" type="pres">
      <dgm:prSet presAssocID="{8CDF5225-C480-4EEC-BEE0-64F6E8ACC4A9}" presName="iconRect" presStyleLbl="node1" presStyleIdx="0" presStyleCnt="4"/>
      <dgm:spPr>
        <a:ln>
          <a:noFill/>
        </a:ln>
      </dgm:spPr>
    </dgm:pt>
    <dgm:pt modelId="{39AFC768-E21F-4468-9358-AED0D6BCB1C7}" type="pres">
      <dgm:prSet presAssocID="{8CDF5225-C480-4EEC-BEE0-64F6E8ACC4A9}" presName="spaceRect" presStyleCnt="0"/>
      <dgm:spPr/>
    </dgm:pt>
    <dgm:pt modelId="{F1D8BAED-3B3F-48EB-9682-4B5B3FBB7BEE}" type="pres">
      <dgm:prSet presAssocID="{8CDF5225-C480-4EEC-BEE0-64F6E8ACC4A9}" presName="textRect" presStyleLbl="revTx" presStyleIdx="0" presStyleCnt="4">
        <dgm:presLayoutVars>
          <dgm:chMax val="1"/>
          <dgm:chPref val="1"/>
        </dgm:presLayoutVars>
      </dgm:prSet>
      <dgm:spPr/>
    </dgm:pt>
    <dgm:pt modelId="{64DB6900-3E6F-440E-9ED4-D0131FAAF5A6}" type="pres">
      <dgm:prSet presAssocID="{75349D94-01B8-4336-BA48-B6C640326520}" presName="sibTrans" presStyleLbl="sibTrans2D1" presStyleIdx="0" presStyleCnt="0"/>
      <dgm:spPr/>
    </dgm:pt>
    <dgm:pt modelId="{112BC893-C9C7-45BF-A93C-AB372F537377}" type="pres">
      <dgm:prSet presAssocID="{E98B0FD5-7374-48F4-92C3-3343DC85A2D0}" presName="compNode" presStyleCnt="0"/>
      <dgm:spPr/>
    </dgm:pt>
    <dgm:pt modelId="{6B6E24C8-E7C5-424E-BB38-8A2DF88728F7}" type="pres">
      <dgm:prSet presAssocID="{E98B0FD5-7374-48F4-92C3-3343DC85A2D0}" presName="iconBgRect" presStyleLbl="bgShp" presStyleIdx="1" presStyleCnt="4"/>
      <dgm:spPr/>
    </dgm:pt>
    <dgm:pt modelId="{34514F3A-F49E-4E2A-993F-C7E5D33A29F8}" type="pres">
      <dgm:prSet presAssocID="{E98B0FD5-7374-48F4-92C3-3343DC85A2D0}"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5534DC03-40F3-487B-894D-16C652AA2C25}" type="pres">
      <dgm:prSet presAssocID="{E98B0FD5-7374-48F4-92C3-3343DC85A2D0}" presName="spaceRect" presStyleCnt="0"/>
      <dgm:spPr/>
    </dgm:pt>
    <dgm:pt modelId="{33800013-1335-44DB-ACFF-1A59ED775F23}" type="pres">
      <dgm:prSet presAssocID="{E98B0FD5-7374-48F4-92C3-3343DC85A2D0}" presName="textRect" presStyleLbl="revTx" presStyleIdx="1" presStyleCnt="4">
        <dgm:presLayoutVars>
          <dgm:chMax val="1"/>
          <dgm:chPref val="1"/>
        </dgm:presLayoutVars>
      </dgm:prSet>
      <dgm:spPr/>
    </dgm:pt>
    <dgm:pt modelId="{F2BD3058-EDF7-4169-95E9-9E75EDA6114D}" type="pres">
      <dgm:prSet presAssocID="{300826C6-57BC-44E6-A56D-CA7D7DF4DD65}" presName="sibTrans" presStyleLbl="sibTrans2D1" presStyleIdx="0" presStyleCnt="0"/>
      <dgm:spPr/>
    </dgm:pt>
    <dgm:pt modelId="{1E1569BF-5FC9-45A9-8CAB-33E6B87AC800}" type="pres">
      <dgm:prSet presAssocID="{A3A8DF53-F61E-436D-BE66-158A19A7000A}" presName="compNode" presStyleCnt="0"/>
      <dgm:spPr/>
    </dgm:pt>
    <dgm:pt modelId="{CA251AB5-611C-4118-91A2-819301DE8654}" type="pres">
      <dgm:prSet presAssocID="{A3A8DF53-F61E-436D-BE66-158A19A7000A}" presName="iconBgRect" presStyleLbl="bgShp" presStyleIdx="2" presStyleCnt="4"/>
      <dgm:spPr/>
    </dgm:pt>
    <dgm:pt modelId="{BDE0A0B1-EEB8-43F2-894E-03BBAB5EEC54}" type="pres">
      <dgm:prSet presAssocID="{A3A8DF53-F61E-436D-BE66-158A19A7000A}"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F79D678-82BD-45B5-9A06-4DF3E68D8CA1}" type="pres">
      <dgm:prSet presAssocID="{A3A8DF53-F61E-436D-BE66-158A19A7000A}" presName="spaceRect" presStyleCnt="0"/>
      <dgm:spPr/>
    </dgm:pt>
    <dgm:pt modelId="{F397DC0D-4676-4436-9242-C772648580B4}" type="pres">
      <dgm:prSet presAssocID="{A3A8DF53-F61E-436D-BE66-158A19A7000A}" presName="textRect" presStyleLbl="revTx" presStyleIdx="2" presStyleCnt="4">
        <dgm:presLayoutVars>
          <dgm:chMax val="1"/>
          <dgm:chPref val="1"/>
        </dgm:presLayoutVars>
      </dgm:prSet>
      <dgm:spPr/>
    </dgm:pt>
    <dgm:pt modelId="{E83BEAFA-B57D-4E2D-98A3-8E7E00E2986E}" type="pres">
      <dgm:prSet presAssocID="{7E25838B-98B2-4C24-8FE8-8443B8577735}" presName="sibTrans" presStyleLbl="sibTrans2D1" presStyleIdx="0" presStyleCnt="0"/>
      <dgm:spPr/>
    </dgm:pt>
    <dgm:pt modelId="{51D8A3F0-311F-40A1-A956-413C68C02455}" type="pres">
      <dgm:prSet presAssocID="{ADA99812-4EAB-4AE8-8B34-8B214BD55E60}" presName="compNode" presStyleCnt="0"/>
      <dgm:spPr/>
    </dgm:pt>
    <dgm:pt modelId="{9C3C4076-4A38-44BD-A30D-B9FC7E91EE6D}" type="pres">
      <dgm:prSet presAssocID="{ADA99812-4EAB-4AE8-8B34-8B214BD55E60}" presName="iconBgRect" presStyleLbl="bgShp" presStyleIdx="3" presStyleCnt="4"/>
      <dgm:spPr/>
    </dgm:pt>
    <dgm:pt modelId="{C3D671BA-CA13-49A5-8E90-69E5444C0DF0}" type="pres">
      <dgm:prSet presAssocID="{ADA99812-4EAB-4AE8-8B34-8B214BD55E6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28357D9-07E3-4D53-97D4-A86233870D5A}" type="pres">
      <dgm:prSet presAssocID="{ADA99812-4EAB-4AE8-8B34-8B214BD55E60}" presName="spaceRect" presStyleCnt="0"/>
      <dgm:spPr/>
    </dgm:pt>
    <dgm:pt modelId="{89F73C20-64D1-4CD8-AEF0-9519F5773612}" type="pres">
      <dgm:prSet presAssocID="{ADA99812-4EAB-4AE8-8B34-8B214BD55E60}" presName="textRect" presStyleLbl="revTx" presStyleIdx="3" presStyleCnt="4">
        <dgm:presLayoutVars>
          <dgm:chMax val="1"/>
          <dgm:chPref val="1"/>
        </dgm:presLayoutVars>
      </dgm:prSet>
      <dgm:spPr/>
    </dgm:pt>
  </dgm:ptLst>
  <dgm:cxnLst>
    <dgm:cxn modelId="{F6FF7437-7D1F-498D-A77B-63FF8FE97D7C}" type="presOf" srcId="{ADA99812-4EAB-4AE8-8B34-8B214BD55E60}" destId="{89F73C20-64D1-4CD8-AEF0-9519F5773612}" srcOrd="0" destOrd="0" presId="urn:microsoft.com/office/officeart/2018/2/layout/IconCircleList"/>
    <dgm:cxn modelId="{4C14D763-3E7E-4A94-8469-C4D579BE1AD0}" type="presOf" srcId="{E98B0FD5-7374-48F4-92C3-3343DC85A2D0}" destId="{33800013-1335-44DB-ACFF-1A59ED775F23}" srcOrd="0" destOrd="0" presId="urn:microsoft.com/office/officeart/2018/2/layout/IconCircleList"/>
    <dgm:cxn modelId="{BDDB034C-DB71-4250-8BED-8F95BCE0E65A}" type="presOf" srcId="{A3A8DF53-F61E-436D-BE66-158A19A7000A}" destId="{F397DC0D-4676-4436-9242-C772648580B4}" srcOrd="0" destOrd="0" presId="urn:microsoft.com/office/officeart/2018/2/layout/IconCircleList"/>
    <dgm:cxn modelId="{4463FC84-821E-43A4-880C-2CAF31892A8C}" srcId="{09BFF047-F2EF-499A-AAD1-33B7AA9F3FDA}" destId="{E98B0FD5-7374-48F4-92C3-3343DC85A2D0}" srcOrd="1" destOrd="0" parTransId="{43C8EF34-5E34-4E9C-AF9D-D55AB38B0602}" sibTransId="{300826C6-57BC-44E6-A56D-CA7D7DF4DD65}"/>
    <dgm:cxn modelId="{3B344C8A-3B86-4C87-A930-D264C8FC0ADF}" type="presOf" srcId="{75349D94-01B8-4336-BA48-B6C640326520}" destId="{64DB6900-3E6F-440E-9ED4-D0131FAAF5A6}" srcOrd="0" destOrd="0" presId="urn:microsoft.com/office/officeart/2018/2/layout/IconCircleList"/>
    <dgm:cxn modelId="{DD772A93-AF69-4BBF-B556-5CF20B343BAD}" srcId="{09BFF047-F2EF-499A-AAD1-33B7AA9F3FDA}" destId="{A3A8DF53-F61E-436D-BE66-158A19A7000A}" srcOrd="2" destOrd="0" parTransId="{82951085-A126-475A-8FA5-677823F7D03B}" sibTransId="{7E25838B-98B2-4C24-8FE8-8443B8577735}"/>
    <dgm:cxn modelId="{B4EAE498-6E3A-4125-8CAF-0710743FA8AA}" srcId="{09BFF047-F2EF-499A-AAD1-33B7AA9F3FDA}" destId="{ADA99812-4EAB-4AE8-8B34-8B214BD55E60}" srcOrd="3" destOrd="0" parTransId="{54C205EA-4533-4A21-9A70-7EE66E7124B9}" sibTransId="{B882ED6B-2DDF-4D79-A56E-11234720406C}"/>
    <dgm:cxn modelId="{B873F4B4-C0E0-4400-918B-5180E203354D}" type="presOf" srcId="{7E25838B-98B2-4C24-8FE8-8443B8577735}" destId="{E83BEAFA-B57D-4E2D-98A3-8E7E00E2986E}" srcOrd="0" destOrd="0" presId="urn:microsoft.com/office/officeart/2018/2/layout/IconCircleList"/>
    <dgm:cxn modelId="{5CE517B5-46C3-4A70-B4EB-6BB6163721BF}" type="presOf" srcId="{300826C6-57BC-44E6-A56D-CA7D7DF4DD65}" destId="{F2BD3058-EDF7-4169-95E9-9E75EDA6114D}" srcOrd="0" destOrd="0" presId="urn:microsoft.com/office/officeart/2018/2/layout/IconCircleList"/>
    <dgm:cxn modelId="{1FA6DFD0-7D2B-4947-BDE1-6A850CB374D7}" type="presOf" srcId="{8CDF5225-C480-4EEC-BEE0-64F6E8ACC4A9}" destId="{F1D8BAED-3B3F-48EB-9682-4B5B3FBB7BEE}" srcOrd="0" destOrd="0" presId="urn:microsoft.com/office/officeart/2018/2/layout/IconCircleList"/>
    <dgm:cxn modelId="{4BC171DB-F93E-43B6-AF17-15DBA99BDDCA}" type="presOf" srcId="{09BFF047-F2EF-499A-AAD1-33B7AA9F3FDA}" destId="{8E686C66-7592-47F6-9CF2-48F4152D48EC}" srcOrd="0" destOrd="0" presId="urn:microsoft.com/office/officeart/2018/2/layout/IconCircleList"/>
    <dgm:cxn modelId="{C58B75F0-F0AA-4ABC-88D0-1250AE177AAE}" srcId="{09BFF047-F2EF-499A-AAD1-33B7AA9F3FDA}" destId="{8CDF5225-C480-4EEC-BEE0-64F6E8ACC4A9}" srcOrd="0" destOrd="0" parTransId="{5EA19C27-B3CA-407C-BD03-80C04749E741}" sibTransId="{75349D94-01B8-4336-BA48-B6C640326520}"/>
    <dgm:cxn modelId="{69A08410-AC1D-446C-989D-7B5B47F8A791}" type="presParOf" srcId="{8E686C66-7592-47F6-9CF2-48F4152D48EC}" destId="{2D53B0C0-82DB-43BB-BCEA-D62BE8331299}" srcOrd="0" destOrd="0" presId="urn:microsoft.com/office/officeart/2018/2/layout/IconCircleList"/>
    <dgm:cxn modelId="{5B71F80B-2A6A-44BC-898F-AAF8C2520160}" type="presParOf" srcId="{2D53B0C0-82DB-43BB-BCEA-D62BE8331299}" destId="{29841EBA-BC6F-4F78-A55E-55767FD7DDA6}" srcOrd="0" destOrd="0" presId="urn:microsoft.com/office/officeart/2018/2/layout/IconCircleList"/>
    <dgm:cxn modelId="{5AAE5CC1-46CF-41C6-A6CB-FC30A940516E}" type="presParOf" srcId="{29841EBA-BC6F-4F78-A55E-55767FD7DDA6}" destId="{47961FA3-7808-4CA3-9B9D-EFD293EAED7E}" srcOrd="0" destOrd="0" presId="urn:microsoft.com/office/officeart/2018/2/layout/IconCircleList"/>
    <dgm:cxn modelId="{8F7406D4-B023-4329-8C3A-1F45956B44C8}" type="presParOf" srcId="{29841EBA-BC6F-4F78-A55E-55767FD7DDA6}" destId="{C51CF98A-5E79-48BC-A25D-4742BD1E34E3}" srcOrd="1" destOrd="0" presId="urn:microsoft.com/office/officeart/2018/2/layout/IconCircleList"/>
    <dgm:cxn modelId="{911AD015-7B43-4DD3-B814-292AA36ADE77}" type="presParOf" srcId="{29841EBA-BC6F-4F78-A55E-55767FD7DDA6}" destId="{39AFC768-E21F-4468-9358-AED0D6BCB1C7}" srcOrd="2" destOrd="0" presId="urn:microsoft.com/office/officeart/2018/2/layout/IconCircleList"/>
    <dgm:cxn modelId="{D15DE8EB-8E6D-4311-89D1-5C0153A17364}" type="presParOf" srcId="{29841EBA-BC6F-4F78-A55E-55767FD7DDA6}" destId="{F1D8BAED-3B3F-48EB-9682-4B5B3FBB7BEE}" srcOrd="3" destOrd="0" presId="urn:microsoft.com/office/officeart/2018/2/layout/IconCircleList"/>
    <dgm:cxn modelId="{40E02496-4B7B-4505-81EA-EA18A2704D6F}" type="presParOf" srcId="{2D53B0C0-82DB-43BB-BCEA-D62BE8331299}" destId="{64DB6900-3E6F-440E-9ED4-D0131FAAF5A6}" srcOrd="1" destOrd="0" presId="urn:microsoft.com/office/officeart/2018/2/layout/IconCircleList"/>
    <dgm:cxn modelId="{C7F5B9EC-D9D2-4AD2-9814-F5F3B5E62E91}" type="presParOf" srcId="{2D53B0C0-82DB-43BB-BCEA-D62BE8331299}" destId="{112BC893-C9C7-45BF-A93C-AB372F537377}" srcOrd="2" destOrd="0" presId="urn:microsoft.com/office/officeart/2018/2/layout/IconCircleList"/>
    <dgm:cxn modelId="{32431790-C5CA-4F7B-807C-DC5870184B03}" type="presParOf" srcId="{112BC893-C9C7-45BF-A93C-AB372F537377}" destId="{6B6E24C8-E7C5-424E-BB38-8A2DF88728F7}" srcOrd="0" destOrd="0" presId="urn:microsoft.com/office/officeart/2018/2/layout/IconCircleList"/>
    <dgm:cxn modelId="{DE99352F-D4FD-4B3F-9635-DE28478E6059}" type="presParOf" srcId="{112BC893-C9C7-45BF-A93C-AB372F537377}" destId="{34514F3A-F49E-4E2A-993F-C7E5D33A29F8}" srcOrd="1" destOrd="0" presId="urn:microsoft.com/office/officeart/2018/2/layout/IconCircleList"/>
    <dgm:cxn modelId="{8C600F5A-4D3B-4BD4-9B31-B7B94FBC84C8}" type="presParOf" srcId="{112BC893-C9C7-45BF-A93C-AB372F537377}" destId="{5534DC03-40F3-487B-894D-16C652AA2C25}" srcOrd="2" destOrd="0" presId="urn:microsoft.com/office/officeart/2018/2/layout/IconCircleList"/>
    <dgm:cxn modelId="{DEDED1DA-DA8A-4A94-852F-1E732D576DF0}" type="presParOf" srcId="{112BC893-C9C7-45BF-A93C-AB372F537377}" destId="{33800013-1335-44DB-ACFF-1A59ED775F23}" srcOrd="3" destOrd="0" presId="urn:microsoft.com/office/officeart/2018/2/layout/IconCircleList"/>
    <dgm:cxn modelId="{2074F833-4105-4091-9860-D44DA10A8880}" type="presParOf" srcId="{2D53B0C0-82DB-43BB-BCEA-D62BE8331299}" destId="{F2BD3058-EDF7-4169-95E9-9E75EDA6114D}" srcOrd="3" destOrd="0" presId="urn:microsoft.com/office/officeart/2018/2/layout/IconCircleList"/>
    <dgm:cxn modelId="{FB63AA6C-9B4E-49FF-BAB2-0C8101485BD3}" type="presParOf" srcId="{2D53B0C0-82DB-43BB-BCEA-D62BE8331299}" destId="{1E1569BF-5FC9-45A9-8CAB-33E6B87AC800}" srcOrd="4" destOrd="0" presId="urn:microsoft.com/office/officeart/2018/2/layout/IconCircleList"/>
    <dgm:cxn modelId="{0A837D59-C064-4089-9868-8D6C539885DF}" type="presParOf" srcId="{1E1569BF-5FC9-45A9-8CAB-33E6B87AC800}" destId="{CA251AB5-611C-4118-91A2-819301DE8654}" srcOrd="0" destOrd="0" presId="urn:microsoft.com/office/officeart/2018/2/layout/IconCircleList"/>
    <dgm:cxn modelId="{B874414F-27B6-47C6-9FD9-85BB3ACF11A7}" type="presParOf" srcId="{1E1569BF-5FC9-45A9-8CAB-33E6B87AC800}" destId="{BDE0A0B1-EEB8-43F2-894E-03BBAB5EEC54}" srcOrd="1" destOrd="0" presId="urn:microsoft.com/office/officeart/2018/2/layout/IconCircleList"/>
    <dgm:cxn modelId="{EF8E41A6-F923-4967-858B-5BA8444EE418}" type="presParOf" srcId="{1E1569BF-5FC9-45A9-8CAB-33E6B87AC800}" destId="{DF79D678-82BD-45B5-9A06-4DF3E68D8CA1}" srcOrd="2" destOrd="0" presId="urn:microsoft.com/office/officeart/2018/2/layout/IconCircleList"/>
    <dgm:cxn modelId="{5D1E40A9-B5CF-4E12-9253-5C69109F03F3}" type="presParOf" srcId="{1E1569BF-5FC9-45A9-8CAB-33E6B87AC800}" destId="{F397DC0D-4676-4436-9242-C772648580B4}" srcOrd="3" destOrd="0" presId="urn:microsoft.com/office/officeart/2018/2/layout/IconCircleList"/>
    <dgm:cxn modelId="{A0AB32EB-FAE9-48C8-8CAD-07F68501D9B9}" type="presParOf" srcId="{2D53B0C0-82DB-43BB-BCEA-D62BE8331299}" destId="{E83BEAFA-B57D-4E2D-98A3-8E7E00E2986E}" srcOrd="5" destOrd="0" presId="urn:microsoft.com/office/officeart/2018/2/layout/IconCircleList"/>
    <dgm:cxn modelId="{243E34E8-54B4-4D63-9341-FFA0933E5003}" type="presParOf" srcId="{2D53B0C0-82DB-43BB-BCEA-D62BE8331299}" destId="{51D8A3F0-311F-40A1-A956-413C68C02455}" srcOrd="6" destOrd="0" presId="urn:microsoft.com/office/officeart/2018/2/layout/IconCircleList"/>
    <dgm:cxn modelId="{4EC4E863-681B-450A-8A4F-29FD63BD87EA}" type="presParOf" srcId="{51D8A3F0-311F-40A1-A956-413C68C02455}" destId="{9C3C4076-4A38-44BD-A30D-B9FC7E91EE6D}" srcOrd="0" destOrd="0" presId="urn:microsoft.com/office/officeart/2018/2/layout/IconCircleList"/>
    <dgm:cxn modelId="{37B2155D-AC66-47ED-8200-E36B0AE3D216}" type="presParOf" srcId="{51D8A3F0-311F-40A1-A956-413C68C02455}" destId="{C3D671BA-CA13-49A5-8E90-69E5444C0DF0}" srcOrd="1" destOrd="0" presId="urn:microsoft.com/office/officeart/2018/2/layout/IconCircleList"/>
    <dgm:cxn modelId="{9065F754-0410-4332-BACF-87B0F5950C24}" type="presParOf" srcId="{51D8A3F0-311F-40A1-A956-413C68C02455}" destId="{F28357D9-07E3-4D53-97D4-A86233870D5A}" srcOrd="2" destOrd="0" presId="urn:microsoft.com/office/officeart/2018/2/layout/IconCircleList"/>
    <dgm:cxn modelId="{7BE44F44-9B81-4E68-91CF-23B62ED75E7F}" type="presParOf" srcId="{51D8A3F0-311F-40A1-A956-413C68C02455}" destId="{89F73C20-64D1-4CD8-AEF0-9519F577361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EF1F60-52B4-4830-85FD-507BB617CF4E}"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lang="en-US"/>
        </a:p>
      </dgm:t>
    </dgm:pt>
    <dgm:pt modelId="{CFFCD563-0C7E-46E2-9F6E-7F7EBF7F90C9}">
      <dgm:prSet/>
      <dgm:spPr/>
      <dgm:t>
        <a:bodyPr/>
        <a:lstStyle/>
        <a:p>
          <a:r>
            <a:rPr lang="en-US" b="1" dirty="0"/>
            <a:t>Ethical Concerns: Originality vs. AI-Generated Content</a:t>
          </a:r>
          <a:br>
            <a:rPr lang="en-US" dirty="0"/>
          </a:br>
          <a:r>
            <a:rPr lang="en-US" dirty="0"/>
            <a:t>One of the main ethical concerns with AI-generated content is the issue of originality. Since AI models are trained on vast datasets, they can inadvertently reproduce parts of existing content, leading to plagiarism concerns. Furthermore, the use of AI-generated content can blur the lines between human and machine authorship, raising questions about authorship, creativity, and intellectual property.</a:t>
          </a:r>
        </a:p>
      </dgm:t>
    </dgm:pt>
    <dgm:pt modelId="{51FE831A-A6C9-4155-960B-2D807C328318}" type="parTrans" cxnId="{85281069-3151-4EE7-8F26-FA269CEBA9FC}">
      <dgm:prSet/>
      <dgm:spPr/>
      <dgm:t>
        <a:bodyPr/>
        <a:lstStyle/>
        <a:p>
          <a:endParaRPr lang="en-US"/>
        </a:p>
      </dgm:t>
    </dgm:pt>
    <dgm:pt modelId="{3AA0BF9C-EE5D-44F8-90B7-E848443750A2}" type="sibTrans" cxnId="{85281069-3151-4EE7-8F26-FA269CEBA9FC}">
      <dgm:prSet/>
      <dgm:spPr/>
      <dgm:t>
        <a:bodyPr/>
        <a:lstStyle/>
        <a:p>
          <a:endParaRPr lang="en-US"/>
        </a:p>
      </dgm:t>
    </dgm:pt>
    <dgm:pt modelId="{2FB7C066-BD34-4EBF-825D-D28969205BDE}" type="pres">
      <dgm:prSet presAssocID="{62EF1F60-52B4-4830-85FD-507BB617CF4E}" presName="cycle" presStyleCnt="0">
        <dgm:presLayoutVars>
          <dgm:dir/>
          <dgm:resizeHandles val="exact"/>
        </dgm:presLayoutVars>
      </dgm:prSet>
      <dgm:spPr/>
    </dgm:pt>
    <dgm:pt modelId="{E73B4DA4-DA3C-47DF-B374-E955F25F92A5}" type="pres">
      <dgm:prSet presAssocID="{CFFCD563-0C7E-46E2-9F6E-7F7EBF7F90C9}" presName="node" presStyleLbl="node1" presStyleIdx="0" presStyleCnt="1" custRadScaleRad="95330" custRadScaleInc="1413">
        <dgm:presLayoutVars>
          <dgm:bulletEnabled val="1"/>
        </dgm:presLayoutVars>
      </dgm:prSet>
      <dgm:spPr/>
    </dgm:pt>
  </dgm:ptLst>
  <dgm:cxnLst>
    <dgm:cxn modelId="{85281069-3151-4EE7-8F26-FA269CEBA9FC}" srcId="{62EF1F60-52B4-4830-85FD-507BB617CF4E}" destId="{CFFCD563-0C7E-46E2-9F6E-7F7EBF7F90C9}" srcOrd="0" destOrd="0" parTransId="{51FE831A-A6C9-4155-960B-2D807C328318}" sibTransId="{3AA0BF9C-EE5D-44F8-90B7-E848443750A2}"/>
    <dgm:cxn modelId="{8F2B45D2-E35A-4439-8707-09B252D635FC}" type="presOf" srcId="{62EF1F60-52B4-4830-85FD-507BB617CF4E}" destId="{2FB7C066-BD34-4EBF-825D-D28969205BDE}" srcOrd="0" destOrd="0" presId="urn:microsoft.com/office/officeart/2005/8/layout/cycle6"/>
    <dgm:cxn modelId="{BF0C7BEC-9FEC-4AE2-B781-D2E243D4E5ED}" type="presOf" srcId="{CFFCD563-0C7E-46E2-9F6E-7F7EBF7F90C9}" destId="{E73B4DA4-DA3C-47DF-B374-E955F25F92A5}" srcOrd="0" destOrd="0" presId="urn:microsoft.com/office/officeart/2005/8/layout/cycle6"/>
    <dgm:cxn modelId="{D8A3564C-87FF-4E99-BA4B-37139EDD2344}" type="presParOf" srcId="{2FB7C066-BD34-4EBF-825D-D28969205BDE}" destId="{E73B4DA4-DA3C-47DF-B374-E955F25F92A5}" srcOrd="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BFF047-F2EF-499A-AAD1-33B7AA9F3FDA}"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8CDF5225-C480-4EEC-BEE0-64F6E8ACC4A9}">
      <dgm:prSet/>
      <dgm:spPr/>
      <dgm:t>
        <a:bodyPr/>
        <a:lstStyle/>
        <a:p>
          <a:r>
            <a:rPr lang="en-US" b="1" i="0" dirty="0"/>
            <a:t>ChatGPT</a:t>
          </a:r>
          <a:r>
            <a:rPr lang="en-US" b="0" i="0" dirty="0"/>
            <a:t> by OpenAI: Creates realistic and informative chatbots for various applications.</a:t>
          </a:r>
          <a:endParaRPr lang="en-US" dirty="0"/>
        </a:p>
      </dgm:t>
    </dgm:pt>
    <dgm:pt modelId="{5EA19C27-B3CA-407C-BD03-80C04749E741}" type="parTrans" cxnId="{C58B75F0-F0AA-4ABC-88D0-1250AE177AAE}">
      <dgm:prSet/>
      <dgm:spPr/>
      <dgm:t>
        <a:bodyPr/>
        <a:lstStyle/>
        <a:p>
          <a:endParaRPr lang="en-US"/>
        </a:p>
      </dgm:t>
    </dgm:pt>
    <dgm:pt modelId="{75349D94-01B8-4336-BA48-B6C640326520}" type="sibTrans" cxnId="{C58B75F0-F0AA-4ABC-88D0-1250AE177AAE}">
      <dgm:prSet/>
      <dgm:spPr/>
      <dgm:t>
        <a:bodyPr/>
        <a:lstStyle/>
        <a:p>
          <a:endParaRPr lang="en-US"/>
        </a:p>
      </dgm:t>
    </dgm:pt>
    <dgm:pt modelId="{E98B0FD5-7374-48F4-92C3-3343DC85A2D0}">
      <dgm:prSet/>
      <dgm:spPr/>
      <dgm:t>
        <a:bodyPr/>
        <a:lstStyle/>
        <a:p>
          <a:r>
            <a:rPr lang="en-US" b="1" i="0" dirty="0"/>
            <a:t>Midjourney</a:t>
          </a:r>
          <a:r>
            <a:rPr lang="en-US" b="0" i="0" dirty="0"/>
            <a:t>: Generates high-resolution images based on text descriptions.</a:t>
          </a:r>
          <a:endParaRPr lang="en-US" dirty="0"/>
        </a:p>
      </dgm:t>
    </dgm:pt>
    <dgm:pt modelId="{43C8EF34-5E34-4E9C-AF9D-D55AB38B0602}" type="parTrans" cxnId="{4463FC84-821E-43A4-880C-2CAF31892A8C}">
      <dgm:prSet/>
      <dgm:spPr/>
      <dgm:t>
        <a:bodyPr/>
        <a:lstStyle/>
        <a:p>
          <a:endParaRPr lang="en-US"/>
        </a:p>
      </dgm:t>
    </dgm:pt>
    <dgm:pt modelId="{300826C6-57BC-44E6-A56D-CA7D7DF4DD65}" type="sibTrans" cxnId="{4463FC84-821E-43A4-880C-2CAF31892A8C}">
      <dgm:prSet/>
      <dgm:spPr/>
      <dgm:t>
        <a:bodyPr/>
        <a:lstStyle/>
        <a:p>
          <a:endParaRPr lang="en-US"/>
        </a:p>
      </dgm:t>
    </dgm:pt>
    <dgm:pt modelId="{411DDE16-BA90-4F67-A0AC-E3EA96FC9D06}">
      <dgm:prSet/>
      <dgm:spPr/>
      <dgm:t>
        <a:bodyPr/>
        <a:lstStyle/>
        <a:p>
          <a:r>
            <a:rPr lang="en-US" b="1" i="0" dirty="0"/>
            <a:t>Google Gemini</a:t>
          </a:r>
          <a:r>
            <a:rPr lang="en-US" b="0" i="0" dirty="0"/>
            <a:t>: Powerful AI tool for various tasks but faces competition from GPT-4. Offers different versions for different needs.</a:t>
          </a:r>
          <a:endParaRPr lang="en-US" dirty="0"/>
        </a:p>
      </dgm:t>
    </dgm:pt>
    <dgm:pt modelId="{0FD65F4B-ED8C-4505-A325-2D741814BB8A}" type="parTrans" cxnId="{02F28A9A-78CD-498C-B7F0-BE465E74EDAD}">
      <dgm:prSet/>
      <dgm:spPr/>
      <dgm:t>
        <a:bodyPr/>
        <a:lstStyle/>
        <a:p>
          <a:endParaRPr lang="en-US"/>
        </a:p>
      </dgm:t>
    </dgm:pt>
    <dgm:pt modelId="{77DC6F69-6AA1-49BA-929F-A5A146955B90}" type="sibTrans" cxnId="{02F28A9A-78CD-498C-B7F0-BE465E74EDAD}">
      <dgm:prSet/>
      <dgm:spPr/>
      <dgm:t>
        <a:bodyPr/>
        <a:lstStyle/>
        <a:p>
          <a:endParaRPr lang="en-US"/>
        </a:p>
      </dgm:t>
    </dgm:pt>
    <dgm:pt modelId="{D4204AEE-E980-41C2-AD1E-55A0FCC60CE4}" type="pres">
      <dgm:prSet presAssocID="{09BFF047-F2EF-499A-AAD1-33B7AA9F3FDA}" presName="linear" presStyleCnt="0">
        <dgm:presLayoutVars>
          <dgm:animLvl val="lvl"/>
          <dgm:resizeHandles val="exact"/>
        </dgm:presLayoutVars>
      </dgm:prSet>
      <dgm:spPr/>
    </dgm:pt>
    <dgm:pt modelId="{48B8AB02-ABE2-4D11-96E2-F48EB127F298}" type="pres">
      <dgm:prSet presAssocID="{8CDF5225-C480-4EEC-BEE0-64F6E8ACC4A9}" presName="parentText" presStyleLbl="node1" presStyleIdx="0" presStyleCnt="3">
        <dgm:presLayoutVars>
          <dgm:chMax val="0"/>
          <dgm:bulletEnabled val="1"/>
        </dgm:presLayoutVars>
      </dgm:prSet>
      <dgm:spPr/>
    </dgm:pt>
    <dgm:pt modelId="{3850BC2E-6672-49DE-BC98-72AD06003574}" type="pres">
      <dgm:prSet presAssocID="{75349D94-01B8-4336-BA48-B6C640326520}" presName="spacer" presStyleCnt="0"/>
      <dgm:spPr/>
    </dgm:pt>
    <dgm:pt modelId="{44D1296C-6443-4836-9F12-0002FDB491D7}" type="pres">
      <dgm:prSet presAssocID="{E98B0FD5-7374-48F4-92C3-3343DC85A2D0}" presName="parentText" presStyleLbl="node1" presStyleIdx="1" presStyleCnt="3">
        <dgm:presLayoutVars>
          <dgm:chMax val="0"/>
          <dgm:bulletEnabled val="1"/>
        </dgm:presLayoutVars>
      </dgm:prSet>
      <dgm:spPr/>
    </dgm:pt>
    <dgm:pt modelId="{314581AC-C56D-40C0-95BB-7CF413AD7B3E}" type="pres">
      <dgm:prSet presAssocID="{300826C6-57BC-44E6-A56D-CA7D7DF4DD65}" presName="spacer" presStyleCnt="0"/>
      <dgm:spPr/>
    </dgm:pt>
    <dgm:pt modelId="{B5F4C29D-52C9-405B-A783-8244E342CC1B}" type="pres">
      <dgm:prSet presAssocID="{411DDE16-BA90-4F67-A0AC-E3EA96FC9D06}" presName="parentText" presStyleLbl="node1" presStyleIdx="2" presStyleCnt="3">
        <dgm:presLayoutVars>
          <dgm:chMax val="0"/>
          <dgm:bulletEnabled val="1"/>
        </dgm:presLayoutVars>
      </dgm:prSet>
      <dgm:spPr/>
    </dgm:pt>
  </dgm:ptLst>
  <dgm:cxnLst>
    <dgm:cxn modelId="{42BD8C16-8F83-481C-A7CB-77B119D9A2FB}" type="presOf" srcId="{E98B0FD5-7374-48F4-92C3-3343DC85A2D0}" destId="{44D1296C-6443-4836-9F12-0002FDB491D7}" srcOrd="0" destOrd="0" presId="urn:microsoft.com/office/officeart/2005/8/layout/vList2"/>
    <dgm:cxn modelId="{3E77A222-77D2-443C-AFB9-A171FEA75FFB}" type="presOf" srcId="{8CDF5225-C480-4EEC-BEE0-64F6E8ACC4A9}" destId="{48B8AB02-ABE2-4D11-96E2-F48EB127F298}" srcOrd="0" destOrd="0" presId="urn:microsoft.com/office/officeart/2005/8/layout/vList2"/>
    <dgm:cxn modelId="{2FA9A85B-4D34-45D4-B129-AC9B819D173C}" type="presOf" srcId="{411DDE16-BA90-4F67-A0AC-E3EA96FC9D06}" destId="{B5F4C29D-52C9-405B-A783-8244E342CC1B}" srcOrd="0" destOrd="0" presId="urn:microsoft.com/office/officeart/2005/8/layout/vList2"/>
    <dgm:cxn modelId="{B512E36B-040A-4FE7-9075-873872E40D54}" type="presOf" srcId="{09BFF047-F2EF-499A-AAD1-33B7AA9F3FDA}" destId="{D4204AEE-E980-41C2-AD1E-55A0FCC60CE4}" srcOrd="0" destOrd="0" presId="urn:microsoft.com/office/officeart/2005/8/layout/vList2"/>
    <dgm:cxn modelId="{4463FC84-821E-43A4-880C-2CAF31892A8C}" srcId="{09BFF047-F2EF-499A-AAD1-33B7AA9F3FDA}" destId="{E98B0FD5-7374-48F4-92C3-3343DC85A2D0}" srcOrd="1" destOrd="0" parTransId="{43C8EF34-5E34-4E9C-AF9D-D55AB38B0602}" sibTransId="{300826C6-57BC-44E6-A56D-CA7D7DF4DD65}"/>
    <dgm:cxn modelId="{02F28A9A-78CD-498C-B7F0-BE465E74EDAD}" srcId="{09BFF047-F2EF-499A-AAD1-33B7AA9F3FDA}" destId="{411DDE16-BA90-4F67-A0AC-E3EA96FC9D06}" srcOrd="2" destOrd="0" parTransId="{0FD65F4B-ED8C-4505-A325-2D741814BB8A}" sibTransId="{77DC6F69-6AA1-49BA-929F-A5A146955B90}"/>
    <dgm:cxn modelId="{C58B75F0-F0AA-4ABC-88D0-1250AE177AAE}" srcId="{09BFF047-F2EF-499A-AAD1-33B7AA9F3FDA}" destId="{8CDF5225-C480-4EEC-BEE0-64F6E8ACC4A9}" srcOrd="0" destOrd="0" parTransId="{5EA19C27-B3CA-407C-BD03-80C04749E741}" sibTransId="{75349D94-01B8-4336-BA48-B6C640326520}"/>
    <dgm:cxn modelId="{4AA251DD-2923-49D4-B76D-F2EA3029D084}" type="presParOf" srcId="{D4204AEE-E980-41C2-AD1E-55A0FCC60CE4}" destId="{48B8AB02-ABE2-4D11-96E2-F48EB127F298}" srcOrd="0" destOrd="0" presId="urn:microsoft.com/office/officeart/2005/8/layout/vList2"/>
    <dgm:cxn modelId="{9E69B9F8-06D1-40EE-AACF-833D223787BB}" type="presParOf" srcId="{D4204AEE-E980-41C2-AD1E-55A0FCC60CE4}" destId="{3850BC2E-6672-49DE-BC98-72AD06003574}" srcOrd="1" destOrd="0" presId="urn:microsoft.com/office/officeart/2005/8/layout/vList2"/>
    <dgm:cxn modelId="{EEA502D4-D9B5-46F2-9B5A-97E83F4E727D}" type="presParOf" srcId="{D4204AEE-E980-41C2-AD1E-55A0FCC60CE4}" destId="{44D1296C-6443-4836-9F12-0002FDB491D7}" srcOrd="2" destOrd="0" presId="urn:microsoft.com/office/officeart/2005/8/layout/vList2"/>
    <dgm:cxn modelId="{5ACD6B62-E8FA-4F78-AA6D-E17933C0159E}" type="presParOf" srcId="{D4204AEE-E980-41C2-AD1E-55A0FCC60CE4}" destId="{314581AC-C56D-40C0-95BB-7CF413AD7B3E}" srcOrd="3" destOrd="0" presId="urn:microsoft.com/office/officeart/2005/8/layout/vList2"/>
    <dgm:cxn modelId="{A9FFEE15-E364-436D-B9D3-0B99F3A9EC0A}" type="presParOf" srcId="{D4204AEE-E980-41C2-AD1E-55A0FCC60CE4}" destId="{B5F4C29D-52C9-405B-A783-8244E342CC1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BFF047-F2EF-499A-AAD1-33B7AA9F3FDA}"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8CDF5225-C480-4EEC-BEE0-64F6E8ACC4A9}">
      <dgm:prSet/>
      <dgm:spPr/>
      <dgm:t>
        <a:bodyPr/>
        <a:lstStyle/>
        <a:p>
          <a:r>
            <a:rPr lang="sv-SE" b="1" i="0" dirty="0"/>
            <a:t>Tools </a:t>
          </a:r>
          <a:r>
            <a:rPr lang="sv-SE" b="1" i="0" dirty="0" err="1"/>
            <a:t>example</a:t>
          </a:r>
          <a:r>
            <a:rPr lang="sv-SE" b="1" i="0" dirty="0"/>
            <a:t>:</a:t>
          </a:r>
        </a:p>
        <a:p>
          <a:r>
            <a:rPr lang="sv-SE" b="1" i="0" dirty="0"/>
            <a:t> Azure.ai</a:t>
          </a:r>
          <a:r>
            <a:rPr lang="en-US" b="0" i="0" dirty="0"/>
            <a:t> understands textual data through sentiment analysis, entity recognition, </a:t>
          </a:r>
          <a:r>
            <a:rPr lang="en-US" b="0" i="0" dirty="0" err="1"/>
            <a:t>keyphrase</a:t>
          </a:r>
          <a:r>
            <a:rPr lang="en-US" b="0" i="0" dirty="0"/>
            <a:t> extraction, language detection, and text classification, helping to analyze customer feedback, social media mentions, or survey responses to gain insights into customer sentiments and preferences. It offers chatbots and virtual assistant services that enable the development of intelligent chatbots and virtual assistants.</a:t>
          </a:r>
          <a:endParaRPr lang="en-US" dirty="0"/>
        </a:p>
      </dgm:t>
    </dgm:pt>
    <dgm:pt modelId="{75349D94-01B8-4336-BA48-B6C640326520}" type="sibTrans" cxnId="{C58B75F0-F0AA-4ABC-88D0-1250AE177AAE}">
      <dgm:prSet/>
      <dgm:spPr/>
      <dgm:t>
        <a:bodyPr/>
        <a:lstStyle/>
        <a:p>
          <a:endParaRPr lang="en-US"/>
        </a:p>
      </dgm:t>
    </dgm:pt>
    <dgm:pt modelId="{5EA19C27-B3CA-407C-BD03-80C04749E741}" type="parTrans" cxnId="{C58B75F0-F0AA-4ABC-88D0-1250AE177AAE}">
      <dgm:prSet/>
      <dgm:spPr/>
      <dgm:t>
        <a:bodyPr/>
        <a:lstStyle/>
        <a:p>
          <a:endParaRPr lang="en-US"/>
        </a:p>
      </dgm:t>
    </dgm:pt>
    <dgm:pt modelId="{38C2D14E-E332-4DE4-9B4F-E27254065299}" type="pres">
      <dgm:prSet presAssocID="{09BFF047-F2EF-499A-AAD1-33B7AA9F3FDA}" presName="diagram" presStyleCnt="0">
        <dgm:presLayoutVars>
          <dgm:dir/>
          <dgm:resizeHandles val="exact"/>
        </dgm:presLayoutVars>
      </dgm:prSet>
      <dgm:spPr/>
    </dgm:pt>
    <dgm:pt modelId="{19385C85-79E2-40C6-8EDB-8C5BA2F62011}" type="pres">
      <dgm:prSet presAssocID="{8CDF5225-C480-4EEC-BEE0-64F6E8ACC4A9}" presName="node" presStyleLbl="node1" presStyleIdx="0" presStyleCnt="1" custScaleY="116253" custLinFactNeighborY="-9140">
        <dgm:presLayoutVars>
          <dgm:bulletEnabled val="1"/>
        </dgm:presLayoutVars>
      </dgm:prSet>
      <dgm:spPr/>
    </dgm:pt>
  </dgm:ptLst>
  <dgm:cxnLst>
    <dgm:cxn modelId="{A49B8C14-FCDD-4FC1-8B38-CD20546A7A96}" type="presOf" srcId="{8CDF5225-C480-4EEC-BEE0-64F6E8ACC4A9}" destId="{19385C85-79E2-40C6-8EDB-8C5BA2F62011}" srcOrd="0" destOrd="0" presId="urn:microsoft.com/office/officeart/2005/8/layout/default"/>
    <dgm:cxn modelId="{5130E3A3-97DE-46A0-8CCA-A2856292F7E5}" type="presOf" srcId="{09BFF047-F2EF-499A-AAD1-33B7AA9F3FDA}" destId="{38C2D14E-E332-4DE4-9B4F-E27254065299}" srcOrd="0" destOrd="0" presId="urn:microsoft.com/office/officeart/2005/8/layout/default"/>
    <dgm:cxn modelId="{C58B75F0-F0AA-4ABC-88D0-1250AE177AAE}" srcId="{09BFF047-F2EF-499A-AAD1-33B7AA9F3FDA}" destId="{8CDF5225-C480-4EEC-BEE0-64F6E8ACC4A9}" srcOrd="0" destOrd="0" parTransId="{5EA19C27-B3CA-407C-BD03-80C04749E741}" sibTransId="{75349D94-01B8-4336-BA48-B6C640326520}"/>
    <dgm:cxn modelId="{3CCE1DFE-1C9A-4CF5-B595-F1913D99A554}" type="presParOf" srcId="{38C2D14E-E332-4DE4-9B4F-E27254065299}" destId="{19385C85-79E2-40C6-8EDB-8C5BA2F6201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BFF047-F2EF-499A-AAD1-33B7AA9F3FDA}"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A3A8DF53-F61E-436D-BE66-158A19A7000A}">
      <dgm:prSet/>
      <dgm:spPr/>
      <dgm:t>
        <a:bodyPr/>
        <a:lstStyle/>
        <a:p>
          <a:r>
            <a:rPr lang="sv-SE" b="1" i="0" dirty="0"/>
            <a:t>Tools </a:t>
          </a:r>
          <a:r>
            <a:rPr lang="sv-SE" b="1" i="0" dirty="0" err="1"/>
            <a:t>example</a:t>
          </a:r>
          <a:r>
            <a:rPr lang="sv-SE" b="1" i="0" dirty="0"/>
            <a:t>:</a:t>
          </a:r>
          <a:br>
            <a:rPr lang="sv-SE" b="1" i="0" dirty="0"/>
          </a:br>
          <a:r>
            <a:rPr lang="sv-SE" b="1" i="0" dirty="0" err="1"/>
            <a:t>Salesforce</a:t>
          </a:r>
          <a:r>
            <a:rPr lang="sv-SE" b="1" i="0" dirty="0"/>
            <a:t> Einstein</a:t>
          </a:r>
          <a:r>
            <a:rPr lang="en-US" b="0" i="0" dirty="0"/>
            <a:t> analyzes customer data, including demographics, browsing behavior, and engagement history, to score and qualify leads. It identifies the most promising leads, helping to anticipate customer behavior, identify opportunities, and make data-driven decisions for campaign optimization.</a:t>
          </a:r>
          <a:endParaRPr lang="en-US" dirty="0"/>
        </a:p>
      </dgm:t>
    </dgm:pt>
    <dgm:pt modelId="{82951085-A126-475A-8FA5-677823F7D03B}" type="parTrans" cxnId="{DD772A93-AF69-4BBF-B556-5CF20B343BAD}">
      <dgm:prSet/>
      <dgm:spPr/>
      <dgm:t>
        <a:bodyPr/>
        <a:lstStyle/>
        <a:p>
          <a:endParaRPr lang="sv-SE"/>
        </a:p>
      </dgm:t>
    </dgm:pt>
    <dgm:pt modelId="{7E25838B-98B2-4C24-8FE8-8443B8577735}" type="sibTrans" cxnId="{DD772A93-AF69-4BBF-B556-5CF20B343BAD}">
      <dgm:prSet/>
      <dgm:spPr/>
      <dgm:t>
        <a:bodyPr/>
        <a:lstStyle/>
        <a:p>
          <a:endParaRPr lang="sv-SE"/>
        </a:p>
      </dgm:t>
    </dgm:pt>
    <dgm:pt modelId="{38C2D14E-E332-4DE4-9B4F-E27254065299}" type="pres">
      <dgm:prSet presAssocID="{09BFF047-F2EF-499A-AAD1-33B7AA9F3FDA}" presName="diagram" presStyleCnt="0">
        <dgm:presLayoutVars>
          <dgm:dir/>
          <dgm:resizeHandles val="exact"/>
        </dgm:presLayoutVars>
      </dgm:prSet>
      <dgm:spPr/>
    </dgm:pt>
    <dgm:pt modelId="{F52D38A0-AE34-4452-B9A3-BF937D2108B6}" type="pres">
      <dgm:prSet presAssocID="{A3A8DF53-F61E-436D-BE66-158A19A7000A}" presName="node" presStyleLbl="node1" presStyleIdx="0" presStyleCnt="1" custLinFactNeighborX="17533" custLinFactNeighborY="-30827">
        <dgm:presLayoutVars>
          <dgm:bulletEnabled val="1"/>
        </dgm:presLayoutVars>
      </dgm:prSet>
      <dgm:spPr/>
    </dgm:pt>
  </dgm:ptLst>
  <dgm:cxnLst>
    <dgm:cxn modelId="{DD772A93-AF69-4BBF-B556-5CF20B343BAD}" srcId="{09BFF047-F2EF-499A-AAD1-33B7AA9F3FDA}" destId="{A3A8DF53-F61E-436D-BE66-158A19A7000A}" srcOrd="0" destOrd="0" parTransId="{82951085-A126-475A-8FA5-677823F7D03B}" sibTransId="{7E25838B-98B2-4C24-8FE8-8443B8577735}"/>
    <dgm:cxn modelId="{5130E3A3-97DE-46A0-8CCA-A2856292F7E5}" type="presOf" srcId="{09BFF047-F2EF-499A-AAD1-33B7AA9F3FDA}" destId="{38C2D14E-E332-4DE4-9B4F-E27254065299}" srcOrd="0" destOrd="0" presId="urn:microsoft.com/office/officeart/2005/8/layout/default"/>
    <dgm:cxn modelId="{164EEDFF-A22E-4AA8-A921-0B0CF1B403CE}" type="presOf" srcId="{A3A8DF53-F61E-436D-BE66-158A19A7000A}" destId="{F52D38A0-AE34-4452-B9A3-BF937D2108B6}" srcOrd="0" destOrd="0" presId="urn:microsoft.com/office/officeart/2005/8/layout/default"/>
    <dgm:cxn modelId="{D4938F7E-C4D0-4882-A926-49E371B7CD3E}" type="presParOf" srcId="{38C2D14E-E332-4DE4-9B4F-E27254065299}" destId="{F52D38A0-AE34-4452-B9A3-BF937D2108B6}"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BFF047-F2EF-499A-AAD1-33B7AA9F3FDA}"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A3A8DF53-F61E-436D-BE66-158A19A7000A}">
      <dgm:prSet/>
      <dgm:spPr/>
      <dgm:t>
        <a:bodyPr/>
        <a:lstStyle/>
        <a:p>
          <a:r>
            <a:rPr lang="sv-SE" b="1" dirty="0"/>
            <a:t>Tools </a:t>
          </a:r>
          <a:r>
            <a:rPr lang="sv-SE" b="1" dirty="0" err="1"/>
            <a:t>example</a:t>
          </a:r>
          <a:r>
            <a:rPr lang="sv-SE" b="1" dirty="0"/>
            <a:t>:</a:t>
          </a:r>
        </a:p>
        <a:p>
          <a:r>
            <a:rPr lang="en-US" b="1" dirty="0"/>
            <a:t>Meta Advantage+ </a:t>
          </a:r>
          <a:r>
            <a:rPr lang="en-US" dirty="0"/>
            <a:t>leverages AI to automate and optimize ad campaigns by analyzing audience behavior, engagement patterns, and conversion data. It dynamically adjusts targeting, creative assets, and budget allocation in real-time to maximize ad performance. By identifying high-performing audience segments and predicting which ads will generate the best results, Meta Advantage+ helps businesses improve return on investment (ROI) and streamline digital marketing efforts.</a:t>
          </a:r>
        </a:p>
      </dgm:t>
    </dgm:pt>
    <dgm:pt modelId="{82951085-A126-475A-8FA5-677823F7D03B}" type="parTrans" cxnId="{DD772A93-AF69-4BBF-B556-5CF20B343BAD}">
      <dgm:prSet/>
      <dgm:spPr/>
      <dgm:t>
        <a:bodyPr/>
        <a:lstStyle/>
        <a:p>
          <a:endParaRPr lang="sv-SE"/>
        </a:p>
      </dgm:t>
    </dgm:pt>
    <dgm:pt modelId="{7E25838B-98B2-4C24-8FE8-8443B8577735}" type="sibTrans" cxnId="{DD772A93-AF69-4BBF-B556-5CF20B343BAD}">
      <dgm:prSet/>
      <dgm:spPr/>
      <dgm:t>
        <a:bodyPr/>
        <a:lstStyle/>
        <a:p>
          <a:endParaRPr lang="sv-SE"/>
        </a:p>
      </dgm:t>
    </dgm:pt>
    <dgm:pt modelId="{38C2D14E-E332-4DE4-9B4F-E27254065299}" type="pres">
      <dgm:prSet presAssocID="{09BFF047-F2EF-499A-AAD1-33B7AA9F3FDA}" presName="diagram" presStyleCnt="0">
        <dgm:presLayoutVars>
          <dgm:dir/>
          <dgm:resizeHandles val="exact"/>
        </dgm:presLayoutVars>
      </dgm:prSet>
      <dgm:spPr/>
    </dgm:pt>
    <dgm:pt modelId="{F52D38A0-AE34-4452-B9A3-BF937D2108B6}" type="pres">
      <dgm:prSet presAssocID="{A3A8DF53-F61E-436D-BE66-158A19A7000A}" presName="node" presStyleLbl="node1" presStyleIdx="0" presStyleCnt="1" custLinFactNeighborX="17533" custLinFactNeighborY="-30827">
        <dgm:presLayoutVars>
          <dgm:bulletEnabled val="1"/>
        </dgm:presLayoutVars>
      </dgm:prSet>
      <dgm:spPr/>
    </dgm:pt>
  </dgm:ptLst>
  <dgm:cxnLst>
    <dgm:cxn modelId="{DD772A93-AF69-4BBF-B556-5CF20B343BAD}" srcId="{09BFF047-F2EF-499A-AAD1-33B7AA9F3FDA}" destId="{A3A8DF53-F61E-436D-BE66-158A19A7000A}" srcOrd="0" destOrd="0" parTransId="{82951085-A126-475A-8FA5-677823F7D03B}" sibTransId="{7E25838B-98B2-4C24-8FE8-8443B8577735}"/>
    <dgm:cxn modelId="{5130E3A3-97DE-46A0-8CCA-A2856292F7E5}" type="presOf" srcId="{09BFF047-F2EF-499A-AAD1-33B7AA9F3FDA}" destId="{38C2D14E-E332-4DE4-9B4F-E27254065299}" srcOrd="0" destOrd="0" presId="urn:microsoft.com/office/officeart/2005/8/layout/default"/>
    <dgm:cxn modelId="{164EEDFF-A22E-4AA8-A921-0B0CF1B403CE}" type="presOf" srcId="{A3A8DF53-F61E-436D-BE66-158A19A7000A}" destId="{F52D38A0-AE34-4452-B9A3-BF937D2108B6}" srcOrd="0" destOrd="0" presId="urn:microsoft.com/office/officeart/2005/8/layout/default"/>
    <dgm:cxn modelId="{D4938F7E-C4D0-4882-A926-49E371B7CD3E}" type="presParOf" srcId="{38C2D14E-E332-4DE4-9B4F-E27254065299}" destId="{F52D38A0-AE34-4452-B9A3-BF937D2108B6}"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234D0-41AE-46C4-81D5-4B54066D7171}">
      <dsp:nvSpPr>
        <dsp:cNvPr id="0" name=""/>
        <dsp:cNvSpPr/>
      </dsp:nvSpPr>
      <dsp:spPr>
        <a:xfrm>
          <a:off x="0" y="209809"/>
          <a:ext cx="5181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AI can automate tasks like learning, reasoning, problem-solving, decision-making, and natural language processing.</a:t>
          </a:r>
        </a:p>
      </dsp:txBody>
      <dsp:txXfrm>
        <a:off x="44664" y="254473"/>
        <a:ext cx="5092272" cy="825612"/>
      </dsp:txXfrm>
    </dsp:sp>
    <dsp:sp modelId="{05FD0E80-CD6F-41FF-88A3-41E9AC8B9D82}">
      <dsp:nvSpPr>
        <dsp:cNvPr id="0" name=""/>
        <dsp:cNvSpPr/>
      </dsp:nvSpPr>
      <dsp:spPr>
        <a:xfrm>
          <a:off x="0" y="1173709"/>
          <a:ext cx="5181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Examples of AI software include chatbots, virtual assistants, recommendation engines, and image/speech recognition software.</a:t>
          </a:r>
          <a:endParaRPr lang="en-US" sz="1700" kern="1200"/>
        </a:p>
      </dsp:txBody>
      <dsp:txXfrm>
        <a:off x="44664" y="1218373"/>
        <a:ext cx="5092272" cy="825612"/>
      </dsp:txXfrm>
    </dsp:sp>
    <dsp:sp modelId="{B9CB232B-0128-42E9-9C4C-72F57CD273E9}">
      <dsp:nvSpPr>
        <dsp:cNvPr id="0" name=""/>
        <dsp:cNvSpPr/>
      </dsp:nvSpPr>
      <dsp:spPr>
        <a:xfrm>
          <a:off x="0" y="2137609"/>
          <a:ext cx="5181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Most AI software uses data analysis to make decisions and recommendations.</a:t>
          </a:r>
          <a:endParaRPr lang="en-US" sz="1700" kern="1200"/>
        </a:p>
      </dsp:txBody>
      <dsp:txXfrm>
        <a:off x="44664" y="2182273"/>
        <a:ext cx="5092272" cy="825612"/>
      </dsp:txXfrm>
    </dsp:sp>
    <dsp:sp modelId="{80EF1233-79A8-4385-881E-5E4E19EB1B65}">
      <dsp:nvSpPr>
        <dsp:cNvPr id="0" name=""/>
        <dsp:cNvSpPr/>
      </dsp:nvSpPr>
      <dsp:spPr>
        <a:xfrm>
          <a:off x="0" y="3101509"/>
          <a:ext cx="5181600" cy="914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This lecture will overview the best artificial intelligence software offerings around today.</a:t>
          </a:r>
          <a:endParaRPr lang="sv-SE" sz="1700" kern="1200" dirty="0"/>
        </a:p>
      </dsp:txBody>
      <dsp:txXfrm>
        <a:off x="44664" y="3146173"/>
        <a:ext cx="5092272" cy="8256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E2FE5-5058-4BEE-A1E1-2D39B6E9841E}">
      <dsp:nvSpPr>
        <dsp:cNvPr id="0" name=""/>
        <dsp:cNvSpPr/>
      </dsp:nvSpPr>
      <dsp:spPr>
        <a:xfrm>
          <a:off x="0" y="0"/>
          <a:ext cx="3600648" cy="36364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0721" tIns="330200" rIns="280721" bIns="330200" numCol="1" spcCol="1270" anchor="t" anchorCtr="0">
          <a:noAutofit/>
        </a:bodyPr>
        <a:lstStyle/>
        <a:p>
          <a:pPr marL="0" lvl="0" indent="0" algn="l" defTabSz="977900">
            <a:lnSpc>
              <a:spcPct val="90000"/>
            </a:lnSpc>
            <a:spcBef>
              <a:spcPct val="0"/>
            </a:spcBef>
            <a:spcAft>
              <a:spcPct val="35000"/>
            </a:spcAft>
            <a:buNone/>
          </a:pPr>
          <a:r>
            <a:rPr lang="en-US" sz="2200" kern="1200"/>
            <a:t>Step 1: Identify the business problem AI should solve.</a:t>
          </a:r>
        </a:p>
      </dsp:txBody>
      <dsp:txXfrm>
        <a:off x="0" y="1381850"/>
        <a:ext cx="3600648" cy="2181868"/>
      </dsp:txXfrm>
    </dsp:sp>
    <dsp:sp modelId="{986209A2-370A-41C9-968C-2F507A19D5A3}">
      <dsp:nvSpPr>
        <dsp:cNvPr id="0" name=""/>
        <dsp:cNvSpPr/>
      </dsp:nvSpPr>
      <dsp:spPr>
        <a:xfrm>
          <a:off x="1254857" y="363644"/>
          <a:ext cx="1090934" cy="10909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053" tIns="12700" rIns="8505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414621" y="523408"/>
        <a:ext cx="771406" cy="771406"/>
      </dsp:txXfrm>
    </dsp:sp>
    <dsp:sp modelId="{23673914-FB43-444C-A8E4-A95756630FF7}">
      <dsp:nvSpPr>
        <dsp:cNvPr id="0" name=""/>
        <dsp:cNvSpPr/>
      </dsp:nvSpPr>
      <dsp:spPr>
        <a:xfrm>
          <a:off x="0" y="3636376"/>
          <a:ext cx="360064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FC1F65-B454-4A4D-8A31-C082E83D0107}">
      <dsp:nvSpPr>
        <dsp:cNvPr id="0" name=""/>
        <dsp:cNvSpPr/>
      </dsp:nvSpPr>
      <dsp:spPr>
        <a:xfrm>
          <a:off x="3960713" y="0"/>
          <a:ext cx="3600648" cy="36364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0721" tIns="330200" rIns="280721" bIns="330200" numCol="1" spcCol="1270" anchor="t" anchorCtr="0">
          <a:noAutofit/>
        </a:bodyPr>
        <a:lstStyle/>
        <a:p>
          <a:pPr marL="0" lvl="0" indent="0" algn="l" defTabSz="977900">
            <a:lnSpc>
              <a:spcPct val="90000"/>
            </a:lnSpc>
            <a:spcBef>
              <a:spcPct val="0"/>
            </a:spcBef>
            <a:spcAft>
              <a:spcPct val="35000"/>
            </a:spcAft>
            <a:buNone/>
          </a:pPr>
          <a:r>
            <a:rPr lang="en-US" sz="2200" kern="1200"/>
            <a:t>Step 2: Evaluate available AI tools based on accuracy, efficiency, and compatibility.</a:t>
          </a:r>
        </a:p>
      </dsp:txBody>
      <dsp:txXfrm>
        <a:off x="3960713" y="1381850"/>
        <a:ext cx="3600648" cy="2181868"/>
      </dsp:txXfrm>
    </dsp:sp>
    <dsp:sp modelId="{117F10B7-C585-42BC-8CE8-4F07B21228FB}">
      <dsp:nvSpPr>
        <dsp:cNvPr id="0" name=""/>
        <dsp:cNvSpPr/>
      </dsp:nvSpPr>
      <dsp:spPr>
        <a:xfrm>
          <a:off x="5215570" y="363644"/>
          <a:ext cx="1090934" cy="10909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053" tIns="12700" rIns="8505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375334" y="523408"/>
        <a:ext cx="771406" cy="771406"/>
      </dsp:txXfrm>
    </dsp:sp>
    <dsp:sp modelId="{10E32E45-A4DF-4598-A9F0-70B71A9C5426}">
      <dsp:nvSpPr>
        <dsp:cNvPr id="0" name=""/>
        <dsp:cNvSpPr/>
      </dsp:nvSpPr>
      <dsp:spPr>
        <a:xfrm>
          <a:off x="3960713" y="3636376"/>
          <a:ext cx="360064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083B9-4F36-4B4A-BD31-E3DC2918E7B9}">
      <dsp:nvSpPr>
        <dsp:cNvPr id="0" name=""/>
        <dsp:cNvSpPr/>
      </dsp:nvSpPr>
      <dsp:spPr>
        <a:xfrm>
          <a:off x="7921426" y="0"/>
          <a:ext cx="3600648" cy="36364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0721" tIns="330200" rIns="280721" bIns="330200" numCol="1" spcCol="1270" anchor="t" anchorCtr="0">
          <a:noAutofit/>
        </a:bodyPr>
        <a:lstStyle/>
        <a:p>
          <a:pPr marL="0" lvl="0" indent="0" algn="l" defTabSz="977900">
            <a:lnSpc>
              <a:spcPct val="90000"/>
            </a:lnSpc>
            <a:spcBef>
              <a:spcPct val="0"/>
            </a:spcBef>
            <a:spcAft>
              <a:spcPct val="35000"/>
            </a:spcAft>
            <a:buNone/>
          </a:pPr>
          <a:r>
            <a:rPr lang="en-US" sz="2200" kern="1200"/>
            <a:t>Step 3: Conduct pilot tests to measure effectiveness before full deployment.</a:t>
          </a:r>
        </a:p>
      </dsp:txBody>
      <dsp:txXfrm>
        <a:off x="7921426" y="1381850"/>
        <a:ext cx="3600648" cy="2181868"/>
      </dsp:txXfrm>
    </dsp:sp>
    <dsp:sp modelId="{07107CE4-C4EA-4C77-A844-83F5850C6C15}">
      <dsp:nvSpPr>
        <dsp:cNvPr id="0" name=""/>
        <dsp:cNvSpPr/>
      </dsp:nvSpPr>
      <dsp:spPr>
        <a:xfrm>
          <a:off x="9176283" y="363644"/>
          <a:ext cx="1090934" cy="109093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053" tIns="12700" rIns="8505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9336047" y="523408"/>
        <a:ext cx="771406" cy="771406"/>
      </dsp:txXfrm>
    </dsp:sp>
    <dsp:sp modelId="{1F893212-4B76-4472-BEDC-EB7BFE2B067A}">
      <dsp:nvSpPr>
        <dsp:cNvPr id="0" name=""/>
        <dsp:cNvSpPr/>
      </dsp:nvSpPr>
      <dsp:spPr>
        <a:xfrm>
          <a:off x="7921426" y="3636376"/>
          <a:ext cx="3600648"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54118-8BDE-4E01-8B61-CB4442E8CA3D}">
      <dsp:nvSpPr>
        <dsp:cNvPr id="0" name=""/>
        <dsp:cNvSpPr/>
      </dsp:nvSpPr>
      <dsp:spPr>
        <a:xfrm>
          <a:off x="0" y="618307"/>
          <a:ext cx="3240583" cy="205777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9CD9E5-2233-428B-8635-313A79C3220F}">
      <dsp:nvSpPr>
        <dsp:cNvPr id="0" name=""/>
        <dsp:cNvSpPr/>
      </dsp:nvSpPr>
      <dsp:spPr>
        <a:xfrm>
          <a:off x="360064" y="960369"/>
          <a:ext cx="3240583" cy="20577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sv-SE" sz="1300" b="1" i="0" kern="1200" dirty="0"/>
            <a:t>Apple Siri</a:t>
          </a:r>
          <a:r>
            <a:rPr lang="en-US" sz="1300" b="0" i="0" kern="1200" dirty="0"/>
            <a:t>: can perform various tasks, including sending emails, checking the weather, providing navigation guidance, setting alarms, and even controlling smart home devices.</a:t>
          </a:r>
          <a:endParaRPr lang="en-US" sz="1300" kern="1200" dirty="0"/>
        </a:p>
      </dsp:txBody>
      <dsp:txXfrm>
        <a:off x="420334" y="1020639"/>
        <a:ext cx="3120043" cy="1937230"/>
      </dsp:txXfrm>
    </dsp:sp>
    <dsp:sp modelId="{2F3DC825-F0C7-47BE-A3A4-033FB5360121}">
      <dsp:nvSpPr>
        <dsp:cNvPr id="0" name=""/>
        <dsp:cNvSpPr/>
      </dsp:nvSpPr>
      <dsp:spPr>
        <a:xfrm>
          <a:off x="3960713" y="618307"/>
          <a:ext cx="3240583" cy="205777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355FE3B-1472-4C0F-95A7-CF3B2694EA4E}">
      <dsp:nvSpPr>
        <dsp:cNvPr id="0" name=""/>
        <dsp:cNvSpPr/>
      </dsp:nvSpPr>
      <dsp:spPr>
        <a:xfrm>
          <a:off x="4320778" y="960369"/>
          <a:ext cx="3240583" cy="20577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sv-SE" sz="1300" b="1" i="0" kern="1200" dirty="0"/>
            <a:t>Google Assistant</a:t>
          </a:r>
          <a:r>
            <a:rPr lang="en-US" sz="1300" b="0" i="0" kern="1200" dirty="0"/>
            <a:t>: capable of performing an extensive range of tasks. It excels in voice recognition, understanding natural language queries, and providing relevant responses to send messages, make phone calls, set reminders, manage calendars, play music, and control smart home devices.</a:t>
          </a:r>
          <a:endParaRPr lang="en-US" sz="1300" kern="1200" dirty="0"/>
        </a:p>
      </dsp:txBody>
      <dsp:txXfrm>
        <a:off x="4381048" y="1020639"/>
        <a:ext cx="3120043" cy="1937230"/>
      </dsp:txXfrm>
    </dsp:sp>
    <dsp:sp modelId="{8EAA0DA1-EFEE-4082-8040-324FEE8E1BD2}">
      <dsp:nvSpPr>
        <dsp:cNvPr id="0" name=""/>
        <dsp:cNvSpPr/>
      </dsp:nvSpPr>
      <dsp:spPr>
        <a:xfrm>
          <a:off x="7921426" y="618307"/>
          <a:ext cx="3240583" cy="205777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8FB1809-FDA0-4E5A-907A-1EF1C13D9444}">
      <dsp:nvSpPr>
        <dsp:cNvPr id="0" name=""/>
        <dsp:cNvSpPr/>
      </dsp:nvSpPr>
      <dsp:spPr>
        <a:xfrm>
          <a:off x="8281491" y="960369"/>
          <a:ext cx="3240583" cy="20577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sv-SE" sz="1300" b="1" i="0" kern="1200" dirty="0"/>
            <a:t>	Amazon </a:t>
          </a:r>
          <a:r>
            <a:rPr lang="sv-SE" sz="1300" b="1" i="0" kern="1200" dirty="0" err="1"/>
            <a:t>Alexa</a:t>
          </a:r>
          <a:r>
            <a:rPr lang="en-US" sz="1300" b="0" i="0" kern="1200" dirty="0"/>
            <a:t>: allows users to engage in conversations with the assistant, asking questions, giving commands, and even engaging in natural back-and-forth interactions.</a:t>
          </a:r>
          <a:endParaRPr lang="en-US" sz="1300" kern="1200" dirty="0"/>
        </a:p>
      </dsp:txBody>
      <dsp:txXfrm>
        <a:off x="8341761" y="1020639"/>
        <a:ext cx="3120043" cy="19372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6A2C-8278-4387-AAB7-0A3C5551DCEB}">
      <dsp:nvSpPr>
        <dsp:cNvPr id="0" name=""/>
        <dsp:cNvSpPr/>
      </dsp:nvSpPr>
      <dsp:spPr>
        <a:xfrm>
          <a:off x="5220" y="5468"/>
          <a:ext cx="5705783" cy="127737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b="1" i="0" kern="1200" dirty="0"/>
            <a:t>Bing</a:t>
          </a:r>
          <a:r>
            <a:rPr lang="en-US" sz="1600" b="0" i="0" kern="1200" dirty="0"/>
            <a:t>: uses AI features to provide more personalized results, together with a conversational experience, resulting in more comprehensive and informative search results.</a:t>
          </a:r>
          <a:endParaRPr lang="en-US" sz="1600" kern="1200" dirty="0"/>
        </a:p>
      </dsp:txBody>
      <dsp:txXfrm>
        <a:off x="42633" y="42881"/>
        <a:ext cx="5630957" cy="1202544"/>
      </dsp:txXfrm>
    </dsp:sp>
    <dsp:sp modelId="{EBFAEC36-BD57-4D42-8EE6-378569943F32}">
      <dsp:nvSpPr>
        <dsp:cNvPr id="0" name=""/>
        <dsp:cNvSpPr/>
      </dsp:nvSpPr>
      <dsp:spPr>
        <a:xfrm>
          <a:off x="5220" y="1474444"/>
          <a:ext cx="5865428" cy="127737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b="1" i="0" kern="1200" dirty="0" err="1"/>
            <a:t>YouChat</a:t>
          </a:r>
          <a:r>
            <a:rPr lang="en-US" sz="1600" b="0" i="0" kern="1200" dirty="0"/>
            <a:t>: an AI chatbot to search the web, it uses natural language </a:t>
          </a:r>
          <a:r>
            <a:rPr lang="en-US" sz="1600" b="0" i="0" kern="1200" dirty="0" err="1"/>
            <a:t>rocessing</a:t>
          </a:r>
          <a:r>
            <a:rPr lang="en-US" sz="1600" b="0" i="0" kern="1200" dirty="0"/>
            <a:t> to understand your queries and provide relevant answers. It can answer complex questions, explain concepts, suggest ideas, translate texts, summarize articles, compose emails, and write code snippets. </a:t>
          </a:r>
          <a:endParaRPr lang="en-US" sz="1600" kern="1200" dirty="0"/>
        </a:p>
      </dsp:txBody>
      <dsp:txXfrm>
        <a:off x="42633" y="1511857"/>
        <a:ext cx="5790602" cy="1202544"/>
      </dsp:txXfrm>
    </dsp:sp>
    <dsp:sp modelId="{AB6DAFA0-7159-454A-9719-6384261635AF}">
      <dsp:nvSpPr>
        <dsp:cNvPr id="0" name=""/>
        <dsp:cNvSpPr/>
      </dsp:nvSpPr>
      <dsp:spPr>
        <a:xfrm>
          <a:off x="5220" y="2943420"/>
          <a:ext cx="6466559" cy="127737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sv-SE" sz="1600" b="1" i="0" kern="1200" dirty="0"/>
            <a:t>	</a:t>
          </a:r>
          <a:r>
            <a:rPr lang="sv-SE" sz="1600" b="1" i="0" kern="1200" dirty="0" err="1"/>
            <a:t>Perplexity</a:t>
          </a:r>
          <a:r>
            <a:rPr lang="en-US" sz="1600" b="0" i="0" kern="1200" dirty="0"/>
            <a:t>: uses a chatbot-like interface that allows users to ask questions in natural language. Its AI's responses are grounded in providing accurate and relevant information through citations, which makes users confident that the information they are getting is relevant and correct.</a:t>
          </a:r>
          <a:endParaRPr lang="en-US" sz="1600" kern="1200" dirty="0"/>
        </a:p>
      </dsp:txBody>
      <dsp:txXfrm>
        <a:off x="42633" y="2980833"/>
        <a:ext cx="6391733" cy="12025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F53E7-DA6B-4B11-9441-65538FF6B19E}">
      <dsp:nvSpPr>
        <dsp:cNvPr id="0" name=""/>
        <dsp:cNvSpPr/>
      </dsp:nvSpPr>
      <dsp:spPr>
        <a:xfrm>
          <a:off x="968" y="1081827"/>
          <a:ext cx="3398299" cy="21579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B120BA-21D8-43C8-AC75-7602D1C83027}">
      <dsp:nvSpPr>
        <dsp:cNvPr id="0" name=""/>
        <dsp:cNvSpPr/>
      </dsp:nvSpPr>
      <dsp:spPr>
        <a:xfrm>
          <a:off x="378557" y="1440536"/>
          <a:ext cx="3398299" cy="21579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Hugging Face</a:t>
          </a:r>
          <a:r>
            <a:rPr lang="en-US" sz="2000" kern="1200" dirty="0"/>
            <a:t>: A platform for AI experts and data scientists to develop sophisticated AI models for Natural Language Processing (NLP) tasks.</a:t>
          </a:r>
        </a:p>
      </dsp:txBody>
      <dsp:txXfrm>
        <a:off x="441760" y="1503739"/>
        <a:ext cx="3271893" cy="2031514"/>
      </dsp:txXfrm>
    </dsp:sp>
    <dsp:sp modelId="{01EA4888-286C-4C03-9188-7977DF99D649}">
      <dsp:nvSpPr>
        <dsp:cNvPr id="0" name=""/>
        <dsp:cNvSpPr/>
      </dsp:nvSpPr>
      <dsp:spPr>
        <a:xfrm>
          <a:off x="4154445" y="1081827"/>
          <a:ext cx="3398299" cy="21579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92AE639-BACE-4369-9488-C932357A56E0}">
      <dsp:nvSpPr>
        <dsp:cNvPr id="0" name=""/>
        <dsp:cNvSpPr/>
      </dsp:nvSpPr>
      <dsp:spPr>
        <a:xfrm>
          <a:off x="4532034" y="1440536"/>
          <a:ext cx="3398299" cy="21579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Claude AI</a:t>
          </a:r>
          <a:r>
            <a:rPr lang="en-US" sz="2000" kern="1200" dirty="0"/>
            <a:t>: Offers superior performance and fluency in complex tasks. Can handle a large context window and summarize long documents.</a:t>
          </a:r>
        </a:p>
      </dsp:txBody>
      <dsp:txXfrm>
        <a:off x="4595237" y="1503739"/>
        <a:ext cx="3271893" cy="203151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D38A0-AE34-4452-B9A3-BF937D2108B6}">
      <dsp:nvSpPr>
        <dsp:cNvPr id="0" name=""/>
        <dsp:cNvSpPr/>
      </dsp:nvSpPr>
      <dsp:spPr>
        <a:xfrm>
          <a:off x="159543" y="0"/>
          <a:ext cx="4945856" cy="29675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sv-SE" sz="1800" b="1" kern="1200" dirty="0"/>
            <a:t>Tools </a:t>
          </a:r>
          <a:r>
            <a:rPr lang="sv-SE" sz="1800" b="1" kern="1200" dirty="0" err="1"/>
            <a:t>example</a:t>
          </a:r>
          <a:r>
            <a:rPr lang="sv-SE" sz="1800" b="1" kern="1200" dirty="0"/>
            <a:t>:</a:t>
          </a:r>
          <a:br>
            <a:rPr lang="sv-SE" sz="1800" b="1" kern="1200" dirty="0"/>
          </a:br>
          <a:br>
            <a:rPr lang="sv-SE" sz="1800" b="1" kern="1200" dirty="0"/>
          </a:br>
          <a:r>
            <a:rPr lang="en-US" sz="1800" b="1" kern="1200" dirty="0"/>
            <a:t>Mastercard Decision Intelligence </a:t>
          </a:r>
          <a:r>
            <a:rPr lang="en-US" sz="1800" kern="1200" dirty="0"/>
            <a:t>– AI-powered fraud detection system.</a:t>
          </a:r>
        </a:p>
        <a:p>
          <a:pPr marL="0" lvl="0" indent="0" algn="l" defTabSz="800100">
            <a:lnSpc>
              <a:spcPct val="90000"/>
            </a:lnSpc>
            <a:spcBef>
              <a:spcPct val="0"/>
            </a:spcBef>
            <a:spcAft>
              <a:spcPct val="35000"/>
            </a:spcAft>
            <a:buNone/>
          </a:pPr>
          <a:r>
            <a:rPr lang="en-US" sz="1800" b="1" kern="1200" dirty="0"/>
            <a:t>FICO Falcon Fraud Manager </a:t>
          </a:r>
          <a:r>
            <a:rPr lang="en-US" sz="1800" kern="1200" dirty="0"/>
            <a:t>– Uses neural networks to score transactions in real time.</a:t>
          </a:r>
        </a:p>
        <a:p>
          <a:pPr marL="0" lvl="0" indent="0" algn="l" defTabSz="800100">
            <a:lnSpc>
              <a:spcPct val="90000"/>
            </a:lnSpc>
            <a:spcBef>
              <a:spcPct val="0"/>
            </a:spcBef>
            <a:spcAft>
              <a:spcPct val="35000"/>
            </a:spcAft>
            <a:buNone/>
          </a:pPr>
          <a:r>
            <a:rPr lang="en-US" sz="1800" b="1" kern="1200" dirty="0"/>
            <a:t>IBM Safer Payments </a:t>
          </a:r>
          <a:r>
            <a:rPr lang="en-US" sz="1800" kern="1200" dirty="0"/>
            <a:t>– AI-driven risk assessment for financial institutions.</a:t>
          </a:r>
          <a:endParaRPr lang="sv-SE" sz="1800" b="1" kern="1200" dirty="0"/>
        </a:p>
      </dsp:txBody>
      <dsp:txXfrm>
        <a:off x="159543" y="0"/>
        <a:ext cx="4945856" cy="2967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529E0-E06A-488E-B525-E6B646BFCE99}">
      <dsp:nvSpPr>
        <dsp:cNvPr id="0" name=""/>
        <dsp:cNvSpPr/>
      </dsp:nvSpPr>
      <dsp:spPr>
        <a:xfrm>
          <a:off x="0" y="152511"/>
          <a:ext cx="4495800" cy="6018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Key Functions:</a:t>
          </a:r>
          <a:endParaRPr lang="en-US" sz="1300" kern="1200" dirty="0"/>
        </a:p>
      </dsp:txBody>
      <dsp:txXfrm>
        <a:off x="29382" y="181893"/>
        <a:ext cx="4437036" cy="543129"/>
      </dsp:txXfrm>
    </dsp:sp>
    <dsp:sp modelId="{33366DD6-F1AE-4F43-AB9A-D0CFFCEE24B3}">
      <dsp:nvSpPr>
        <dsp:cNvPr id="0" name=""/>
        <dsp:cNvSpPr/>
      </dsp:nvSpPr>
      <dsp:spPr>
        <a:xfrm>
          <a:off x="0" y="791845"/>
          <a:ext cx="4495800" cy="10837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Designing Neural Networks:</a:t>
          </a:r>
          <a:r>
            <a:rPr lang="en-US" sz="1300" kern="1200"/>
            <a:t> Frameworks enable the creation of neural network architectures, such as convolutional neural networks (CNNs) for image processing or recurrent neural networks (RNNs) for sequence data.</a:t>
          </a:r>
          <a:endParaRPr lang="en-US" sz="1300" kern="1200" dirty="0"/>
        </a:p>
      </dsp:txBody>
      <dsp:txXfrm>
        <a:off x="52902" y="844747"/>
        <a:ext cx="4389996" cy="977908"/>
      </dsp:txXfrm>
    </dsp:sp>
    <dsp:sp modelId="{A666AD5B-8CA7-4052-8CF6-A95471D41996}">
      <dsp:nvSpPr>
        <dsp:cNvPr id="0" name=""/>
        <dsp:cNvSpPr/>
      </dsp:nvSpPr>
      <dsp:spPr>
        <a:xfrm>
          <a:off x="0" y="1912998"/>
          <a:ext cx="4495800" cy="10837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Training and Optimizing Models:</a:t>
          </a:r>
          <a:r>
            <a:rPr lang="en-US" sz="1300" kern="1200"/>
            <a:t> These tools streamline the training process, allowing data scientists to build and fine-tune AI models efficiently through backpropagation and gradient descent.</a:t>
          </a:r>
          <a:endParaRPr lang="en-US" sz="1300" kern="1200" dirty="0"/>
        </a:p>
      </dsp:txBody>
      <dsp:txXfrm>
        <a:off x="52902" y="1965900"/>
        <a:ext cx="4389996" cy="977908"/>
      </dsp:txXfrm>
    </dsp:sp>
    <dsp:sp modelId="{4EA83BD2-45D5-4831-A9BE-98E8A6EFDAE2}">
      <dsp:nvSpPr>
        <dsp:cNvPr id="0" name=""/>
        <dsp:cNvSpPr/>
      </dsp:nvSpPr>
      <dsp:spPr>
        <a:xfrm>
          <a:off x="0" y="3034150"/>
          <a:ext cx="4495800" cy="10837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Hardware Acceleration (GPUs):</a:t>
          </a:r>
          <a:r>
            <a:rPr lang="en-US" sz="1300" kern="1200"/>
            <a:t> To handle large datasets and complex computations, frameworks often integrate with graphical processing units (GPUs) to speed up model training.</a:t>
          </a:r>
          <a:endParaRPr lang="en-US" sz="1300" kern="1200" dirty="0"/>
        </a:p>
      </dsp:txBody>
      <dsp:txXfrm>
        <a:off x="52902" y="3087052"/>
        <a:ext cx="4389996" cy="977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C908E-0CB2-4B59-B823-6AF631A3B862}">
      <dsp:nvSpPr>
        <dsp:cNvPr id="0" name=""/>
        <dsp:cNvSpPr/>
      </dsp:nvSpPr>
      <dsp:spPr>
        <a:xfrm>
          <a:off x="0" y="0"/>
          <a:ext cx="6558670" cy="397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Marketing &amp; Sales:</a:t>
          </a:r>
          <a:endParaRPr lang="en-US" sz="1700" kern="1200" dirty="0"/>
        </a:p>
      </dsp:txBody>
      <dsp:txXfrm>
        <a:off x="19419" y="19419"/>
        <a:ext cx="6519832" cy="358962"/>
      </dsp:txXfrm>
    </dsp:sp>
    <dsp:sp modelId="{44E4C917-3023-4B1F-BDEC-B255EFCDC06D}">
      <dsp:nvSpPr>
        <dsp:cNvPr id="0" name=""/>
        <dsp:cNvSpPr/>
      </dsp:nvSpPr>
      <dsp:spPr>
        <a:xfrm>
          <a:off x="0" y="421395"/>
          <a:ext cx="6558670" cy="102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23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AI can automate content generation for advertising, enhancing productivity and reducing costs.</a:t>
          </a:r>
        </a:p>
        <a:p>
          <a:pPr marL="114300" lvl="1" indent="-114300" algn="l" defTabSz="622300">
            <a:lnSpc>
              <a:spcPct val="90000"/>
            </a:lnSpc>
            <a:spcBef>
              <a:spcPct val="0"/>
            </a:spcBef>
            <a:spcAft>
              <a:spcPct val="20000"/>
            </a:spcAft>
            <a:buChar char="•"/>
          </a:pPr>
          <a:r>
            <a:rPr lang="en-US" sz="1400" kern="1200" dirty="0"/>
            <a:t>Personalization algorithms analyze consumer data to tailor product recommendations, advertisements, and promotions based on individual preferences.</a:t>
          </a:r>
        </a:p>
      </dsp:txBody>
      <dsp:txXfrm>
        <a:off x="0" y="421395"/>
        <a:ext cx="6558670" cy="1020510"/>
      </dsp:txXfrm>
    </dsp:sp>
    <dsp:sp modelId="{91A9830C-4CC4-4032-A63A-AE9F40B6C362}">
      <dsp:nvSpPr>
        <dsp:cNvPr id="0" name=""/>
        <dsp:cNvSpPr/>
      </dsp:nvSpPr>
      <dsp:spPr>
        <a:xfrm>
          <a:off x="0" y="1441905"/>
          <a:ext cx="6558670" cy="397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Finance:</a:t>
          </a:r>
          <a:endParaRPr lang="en-US" sz="1700" kern="1200"/>
        </a:p>
      </dsp:txBody>
      <dsp:txXfrm>
        <a:off x="19419" y="1461324"/>
        <a:ext cx="6519832" cy="358962"/>
      </dsp:txXfrm>
    </dsp:sp>
    <dsp:sp modelId="{7C068A0F-656E-4288-87FE-BA067F7721D5}">
      <dsp:nvSpPr>
        <dsp:cNvPr id="0" name=""/>
        <dsp:cNvSpPr/>
      </dsp:nvSpPr>
      <dsp:spPr>
        <a:xfrm>
          <a:off x="0" y="1839705"/>
          <a:ext cx="6558670"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23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AI-driven platforms help predict stock market trends by analyzing vast amounts of data in real-time, providing insights that assist in trading decisions.</a:t>
          </a:r>
        </a:p>
        <a:p>
          <a:pPr marL="114300" lvl="1" indent="-114300" algn="l" defTabSz="622300">
            <a:lnSpc>
              <a:spcPct val="90000"/>
            </a:lnSpc>
            <a:spcBef>
              <a:spcPct val="0"/>
            </a:spcBef>
            <a:spcAft>
              <a:spcPct val="20000"/>
            </a:spcAft>
            <a:buChar char="•"/>
          </a:pPr>
          <a:r>
            <a:rPr lang="en-US" sz="1400" kern="1200" dirty="0"/>
            <a:t>Fraud detection systems utilize machine learning to identify unusual patterns in financial transactions, protecting businesses and consumers from financial crimes.</a:t>
          </a:r>
        </a:p>
      </dsp:txBody>
      <dsp:txXfrm>
        <a:off x="0" y="1839705"/>
        <a:ext cx="6558670" cy="1231650"/>
      </dsp:txXfrm>
    </dsp:sp>
    <dsp:sp modelId="{2E267FE0-3E8D-4BA0-AA66-DFA26B0EF878}">
      <dsp:nvSpPr>
        <dsp:cNvPr id="0" name=""/>
        <dsp:cNvSpPr/>
      </dsp:nvSpPr>
      <dsp:spPr>
        <a:xfrm>
          <a:off x="0" y="3071355"/>
          <a:ext cx="6558670" cy="397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Healthcare:</a:t>
          </a:r>
          <a:endParaRPr lang="en-US" sz="1700" kern="1200"/>
        </a:p>
      </dsp:txBody>
      <dsp:txXfrm>
        <a:off x="19419" y="3090774"/>
        <a:ext cx="6519832" cy="358962"/>
      </dsp:txXfrm>
    </dsp:sp>
    <dsp:sp modelId="{B5DA041E-1ADE-41A2-9F7E-A08DEAD6FC70}">
      <dsp:nvSpPr>
        <dsp:cNvPr id="0" name=""/>
        <dsp:cNvSpPr/>
      </dsp:nvSpPr>
      <dsp:spPr>
        <a:xfrm>
          <a:off x="0" y="3469155"/>
          <a:ext cx="6558670"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23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Diagnostic AI tools can analyze medical images, such as X-rays and MRIs, to detect diseases and abnormalities faster and more accurately than human clinicians.</a:t>
          </a:r>
        </a:p>
        <a:p>
          <a:pPr marL="114300" lvl="1" indent="-114300" algn="l" defTabSz="622300">
            <a:lnSpc>
              <a:spcPct val="90000"/>
            </a:lnSpc>
            <a:spcBef>
              <a:spcPct val="0"/>
            </a:spcBef>
            <a:spcAft>
              <a:spcPct val="20000"/>
            </a:spcAft>
            <a:buChar char="•"/>
          </a:pPr>
          <a:r>
            <a:rPr lang="en-US" sz="1400" kern="1200" dirty="0"/>
            <a:t>In drug discovery, AI models analyze complex biological data to identify potential compounds for new medicines, speeding up the research and development process.</a:t>
          </a:r>
        </a:p>
      </dsp:txBody>
      <dsp:txXfrm>
        <a:off x="0" y="3469155"/>
        <a:ext cx="6558670" cy="12316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61FA3-7808-4CA3-9B9D-EFD293EAED7E}">
      <dsp:nvSpPr>
        <dsp:cNvPr id="0" name=""/>
        <dsp:cNvSpPr/>
      </dsp:nvSpPr>
      <dsp:spPr>
        <a:xfrm>
          <a:off x="73576" y="46200"/>
          <a:ext cx="1505899" cy="150589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1CF98A-5E79-48BC-A25D-4742BD1E34E3}">
      <dsp:nvSpPr>
        <dsp:cNvPr id="0" name=""/>
        <dsp:cNvSpPr/>
      </dsp:nvSpPr>
      <dsp:spPr>
        <a:xfrm>
          <a:off x="389815" y="362439"/>
          <a:ext cx="873421" cy="873421"/>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8BAED-3B3F-48EB-9682-4B5B3FBB7BEE}">
      <dsp:nvSpPr>
        <dsp:cNvPr id="0" name=""/>
        <dsp:cNvSpPr/>
      </dsp:nvSpPr>
      <dsp:spPr>
        <a:xfrm>
          <a:off x="1902169" y="46200"/>
          <a:ext cx="3549620" cy="15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sv-SE" sz="1200" b="1" i="0" kern="1200" dirty="0" err="1"/>
            <a:t>Lately</a:t>
          </a:r>
          <a:r>
            <a:rPr lang="en-US" sz="1200" b="0" i="0" kern="1200" dirty="0"/>
            <a:t>: </a:t>
          </a:r>
          <a:r>
            <a:rPr lang="en-US" sz="1200" kern="1200" dirty="0"/>
            <a:t>AI-powered social media post generator offering social media scheduling, content creation and posting, and analytics tracking.</a:t>
          </a:r>
        </a:p>
      </dsp:txBody>
      <dsp:txXfrm>
        <a:off x="1902169" y="46200"/>
        <a:ext cx="3549620" cy="1505899"/>
      </dsp:txXfrm>
    </dsp:sp>
    <dsp:sp modelId="{6B6E24C8-E7C5-424E-BB38-8A2DF88728F7}">
      <dsp:nvSpPr>
        <dsp:cNvPr id="0" name=""/>
        <dsp:cNvSpPr/>
      </dsp:nvSpPr>
      <dsp:spPr>
        <a:xfrm>
          <a:off x="6070284" y="46200"/>
          <a:ext cx="1505899" cy="150589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14F3A-F49E-4E2A-993F-C7E5D33A29F8}">
      <dsp:nvSpPr>
        <dsp:cNvPr id="0" name=""/>
        <dsp:cNvSpPr/>
      </dsp:nvSpPr>
      <dsp:spPr>
        <a:xfrm>
          <a:off x="6386523" y="362439"/>
          <a:ext cx="873421" cy="873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800013-1335-44DB-ACFF-1A59ED775F23}">
      <dsp:nvSpPr>
        <dsp:cNvPr id="0" name=""/>
        <dsp:cNvSpPr/>
      </dsp:nvSpPr>
      <dsp:spPr>
        <a:xfrm>
          <a:off x="7898877" y="46200"/>
          <a:ext cx="3549620" cy="15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sv-SE" sz="1200" b="1" i="0" kern="1200" dirty="0" err="1"/>
            <a:t>Brandwatch</a:t>
          </a:r>
          <a:r>
            <a:rPr lang="en-US" sz="1200" b="0" i="0" kern="1200" dirty="0"/>
            <a:t>: a powerful social media analytics tool that is designed to help companies understand the impact of their social media campaigns, track industry trends, and gain insights into their target audience.</a:t>
          </a:r>
          <a:endParaRPr lang="en-US" sz="1200" kern="1200" dirty="0"/>
        </a:p>
      </dsp:txBody>
      <dsp:txXfrm>
        <a:off x="7898877" y="46200"/>
        <a:ext cx="3549620" cy="1505899"/>
      </dsp:txXfrm>
    </dsp:sp>
    <dsp:sp modelId="{CA251AB5-611C-4118-91A2-819301DE8654}">
      <dsp:nvSpPr>
        <dsp:cNvPr id="0" name=""/>
        <dsp:cNvSpPr/>
      </dsp:nvSpPr>
      <dsp:spPr>
        <a:xfrm>
          <a:off x="73576" y="2187900"/>
          <a:ext cx="1505899" cy="150589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0A0B1-EEB8-43F2-894E-03BBAB5EEC54}">
      <dsp:nvSpPr>
        <dsp:cNvPr id="0" name=""/>
        <dsp:cNvSpPr/>
      </dsp:nvSpPr>
      <dsp:spPr>
        <a:xfrm>
          <a:off x="389815" y="2504138"/>
          <a:ext cx="873421" cy="873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7DC0D-4676-4436-9242-C772648580B4}">
      <dsp:nvSpPr>
        <dsp:cNvPr id="0" name=""/>
        <dsp:cNvSpPr/>
      </dsp:nvSpPr>
      <dsp:spPr>
        <a:xfrm>
          <a:off x="1902169" y="2187900"/>
          <a:ext cx="3549620" cy="15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sv-SE" sz="1200" b="1" i="0" kern="1200" dirty="0" err="1"/>
            <a:t>Emplifi</a:t>
          </a:r>
          <a:r>
            <a:rPr lang="en-US" sz="1200" b="0" i="0" kern="1200" dirty="0"/>
            <a:t>: AI-powered social media analytics and management tool for both individuals and businesses It tracks and analyzes data from various social media platforms, allowing users to see how their social media campaigns are performing in real-time. This includes reports on engagement rates, follower growth, and content performance.</a:t>
          </a:r>
          <a:endParaRPr lang="en-US" sz="1200" kern="1200" dirty="0"/>
        </a:p>
      </dsp:txBody>
      <dsp:txXfrm>
        <a:off x="1902169" y="2187900"/>
        <a:ext cx="3549620" cy="1505899"/>
      </dsp:txXfrm>
    </dsp:sp>
    <dsp:sp modelId="{9C3C4076-4A38-44BD-A30D-B9FC7E91EE6D}">
      <dsp:nvSpPr>
        <dsp:cNvPr id="0" name=""/>
        <dsp:cNvSpPr/>
      </dsp:nvSpPr>
      <dsp:spPr>
        <a:xfrm>
          <a:off x="6070284" y="2187900"/>
          <a:ext cx="1505899" cy="150589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671BA-CA13-49A5-8E90-69E5444C0DF0}">
      <dsp:nvSpPr>
        <dsp:cNvPr id="0" name=""/>
        <dsp:cNvSpPr/>
      </dsp:nvSpPr>
      <dsp:spPr>
        <a:xfrm>
          <a:off x="6386523" y="2504138"/>
          <a:ext cx="873421" cy="873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F73C20-64D1-4CD8-AEF0-9519F5773612}">
      <dsp:nvSpPr>
        <dsp:cNvPr id="0" name=""/>
        <dsp:cNvSpPr/>
      </dsp:nvSpPr>
      <dsp:spPr>
        <a:xfrm>
          <a:off x="7898877" y="2187900"/>
          <a:ext cx="3549620" cy="15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sv-SE" sz="1200" b="1" i="0" kern="1200" dirty="0"/>
            <a:t>Adobe </a:t>
          </a:r>
          <a:r>
            <a:rPr lang="sv-SE" sz="1200" b="1" i="0" kern="1200" dirty="0" err="1"/>
            <a:t>Sensei</a:t>
          </a:r>
          <a:r>
            <a:rPr lang="en-US" sz="1200" b="0" i="0" kern="1200" dirty="0"/>
            <a:t>: it automates repetitive tasks, such as image and video editing, analyzes data and provides insights that can help you make better marketing data-driven decisions, identifying the best time to post or suggesting new content ideas based on your audience's interests.</a:t>
          </a:r>
          <a:endParaRPr lang="en-US" sz="1200" kern="1200" dirty="0"/>
        </a:p>
      </dsp:txBody>
      <dsp:txXfrm>
        <a:off x="7898877" y="2187900"/>
        <a:ext cx="3549620" cy="15058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B4DA4-DA3C-47DF-B374-E955F25F92A5}">
      <dsp:nvSpPr>
        <dsp:cNvPr id="0" name=""/>
        <dsp:cNvSpPr/>
      </dsp:nvSpPr>
      <dsp:spPr>
        <a:xfrm>
          <a:off x="0" y="0"/>
          <a:ext cx="5181600" cy="3368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Ethical Concerns: Originality vs. AI-Generated Content</a:t>
          </a:r>
          <a:br>
            <a:rPr lang="en-US" sz="1700" kern="1200" dirty="0"/>
          </a:br>
          <a:r>
            <a:rPr lang="en-US" sz="1700" kern="1200" dirty="0"/>
            <a:t>One of the main ethical concerns with AI-generated content is the issue of originality. Since AI models are trained on vast datasets, they can inadvertently reproduce parts of existing content, leading to plagiarism concerns. Furthermore, the use of AI-generated content can blur the lines between human and machine authorship, raising questions about authorship, creativity, and intellectual property.</a:t>
          </a:r>
        </a:p>
      </dsp:txBody>
      <dsp:txXfrm>
        <a:off x="164414" y="164414"/>
        <a:ext cx="4852772" cy="30392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8AB02-ABE2-4D11-96E2-F48EB127F298}">
      <dsp:nvSpPr>
        <dsp:cNvPr id="0" name=""/>
        <dsp:cNvSpPr/>
      </dsp:nvSpPr>
      <dsp:spPr>
        <a:xfrm>
          <a:off x="0" y="93138"/>
          <a:ext cx="5181600" cy="13101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ChatGPT</a:t>
          </a:r>
          <a:r>
            <a:rPr lang="en-US" sz="1900" b="0" i="0" kern="1200" dirty="0"/>
            <a:t> by OpenAI: Creates realistic and informative chatbots for various applications.</a:t>
          </a:r>
          <a:endParaRPr lang="en-US" sz="1900" kern="1200" dirty="0"/>
        </a:p>
      </dsp:txBody>
      <dsp:txXfrm>
        <a:off x="63958" y="157096"/>
        <a:ext cx="5053684" cy="1182264"/>
      </dsp:txXfrm>
    </dsp:sp>
    <dsp:sp modelId="{44D1296C-6443-4836-9F12-0002FDB491D7}">
      <dsp:nvSpPr>
        <dsp:cNvPr id="0" name=""/>
        <dsp:cNvSpPr/>
      </dsp:nvSpPr>
      <dsp:spPr>
        <a:xfrm>
          <a:off x="0" y="1458039"/>
          <a:ext cx="5181600" cy="13101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Midjourney</a:t>
          </a:r>
          <a:r>
            <a:rPr lang="en-US" sz="1900" b="0" i="0" kern="1200" dirty="0"/>
            <a:t>: Generates high-resolution images based on text descriptions.</a:t>
          </a:r>
          <a:endParaRPr lang="en-US" sz="1900" kern="1200" dirty="0"/>
        </a:p>
      </dsp:txBody>
      <dsp:txXfrm>
        <a:off x="63958" y="1521997"/>
        <a:ext cx="5053684" cy="1182264"/>
      </dsp:txXfrm>
    </dsp:sp>
    <dsp:sp modelId="{B5F4C29D-52C9-405B-A783-8244E342CC1B}">
      <dsp:nvSpPr>
        <dsp:cNvPr id="0" name=""/>
        <dsp:cNvSpPr/>
      </dsp:nvSpPr>
      <dsp:spPr>
        <a:xfrm>
          <a:off x="0" y="2822939"/>
          <a:ext cx="5181600" cy="13101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Google Gemini</a:t>
          </a:r>
          <a:r>
            <a:rPr lang="en-US" sz="1900" b="0" i="0" kern="1200" dirty="0"/>
            <a:t>: Powerful AI tool for various tasks but faces competition from GPT-4. Offers different versions for different needs.</a:t>
          </a:r>
          <a:endParaRPr lang="en-US" sz="1900" kern="1200" dirty="0"/>
        </a:p>
      </dsp:txBody>
      <dsp:txXfrm>
        <a:off x="63958" y="2886897"/>
        <a:ext cx="5053684" cy="11822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85C85-79E2-40C6-8EDB-8C5BA2F62011}">
      <dsp:nvSpPr>
        <dsp:cNvPr id="0" name=""/>
        <dsp:cNvSpPr/>
      </dsp:nvSpPr>
      <dsp:spPr>
        <a:xfrm>
          <a:off x="0" y="0"/>
          <a:ext cx="4724399" cy="329535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sv-SE" sz="1700" b="1" i="0" kern="1200" dirty="0"/>
            <a:t>Tools </a:t>
          </a:r>
          <a:r>
            <a:rPr lang="sv-SE" sz="1700" b="1" i="0" kern="1200" dirty="0" err="1"/>
            <a:t>example</a:t>
          </a:r>
          <a:r>
            <a:rPr lang="sv-SE" sz="1700" b="1" i="0" kern="1200" dirty="0"/>
            <a:t>:</a:t>
          </a:r>
        </a:p>
        <a:p>
          <a:pPr marL="0" lvl="0" indent="0" algn="ctr" defTabSz="755650">
            <a:lnSpc>
              <a:spcPct val="90000"/>
            </a:lnSpc>
            <a:spcBef>
              <a:spcPct val="0"/>
            </a:spcBef>
            <a:spcAft>
              <a:spcPct val="35000"/>
            </a:spcAft>
            <a:buNone/>
          </a:pPr>
          <a:r>
            <a:rPr lang="sv-SE" sz="1700" b="1" i="0" kern="1200" dirty="0"/>
            <a:t> Azure.ai</a:t>
          </a:r>
          <a:r>
            <a:rPr lang="en-US" sz="1700" b="0" i="0" kern="1200" dirty="0"/>
            <a:t> understands textual data through sentiment analysis, entity recognition, </a:t>
          </a:r>
          <a:r>
            <a:rPr lang="en-US" sz="1700" b="0" i="0" kern="1200" dirty="0" err="1"/>
            <a:t>keyphrase</a:t>
          </a:r>
          <a:r>
            <a:rPr lang="en-US" sz="1700" b="0" i="0" kern="1200" dirty="0"/>
            <a:t> extraction, language detection, and text classification, helping to analyze customer feedback, social media mentions, or survey responses to gain insights into customer sentiments and preferences. It offers chatbots and virtual assistant services that enable the development of intelligent chatbots and virtual assistants.</a:t>
          </a:r>
          <a:endParaRPr lang="en-US" sz="1700" kern="1200" dirty="0"/>
        </a:p>
      </dsp:txBody>
      <dsp:txXfrm>
        <a:off x="0" y="0"/>
        <a:ext cx="4724399" cy="32953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D38A0-AE34-4452-B9A3-BF937D2108B6}">
      <dsp:nvSpPr>
        <dsp:cNvPr id="0" name=""/>
        <dsp:cNvSpPr/>
      </dsp:nvSpPr>
      <dsp:spPr>
        <a:xfrm>
          <a:off x="159543" y="0"/>
          <a:ext cx="4945856" cy="29675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sv-SE" sz="2000" b="1" i="0" kern="1200" dirty="0"/>
            <a:t>Tools </a:t>
          </a:r>
          <a:r>
            <a:rPr lang="sv-SE" sz="2000" b="1" i="0" kern="1200" dirty="0" err="1"/>
            <a:t>example</a:t>
          </a:r>
          <a:r>
            <a:rPr lang="sv-SE" sz="2000" b="1" i="0" kern="1200" dirty="0"/>
            <a:t>:</a:t>
          </a:r>
          <a:br>
            <a:rPr lang="sv-SE" sz="2000" b="1" i="0" kern="1200" dirty="0"/>
          </a:br>
          <a:r>
            <a:rPr lang="sv-SE" sz="2000" b="1" i="0" kern="1200" dirty="0" err="1"/>
            <a:t>Salesforce</a:t>
          </a:r>
          <a:r>
            <a:rPr lang="sv-SE" sz="2000" b="1" i="0" kern="1200" dirty="0"/>
            <a:t> Einstein</a:t>
          </a:r>
          <a:r>
            <a:rPr lang="en-US" sz="2000" b="0" i="0" kern="1200" dirty="0"/>
            <a:t> analyzes customer data, including demographics, browsing behavior, and engagement history, to score and qualify leads. It identifies the most promising leads, helping to anticipate customer behavior, identify opportunities, and make data-driven decisions for campaign optimization.</a:t>
          </a:r>
          <a:endParaRPr lang="en-US" sz="2000" kern="1200" dirty="0"/>
        </a:p>
      </dsp:txBody>
      <dsp:txXfrm>
        <a:off x="159543" y="0"/>
        <a:ext cx="4945856" cy="29675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D38A0-AE34-4452-B9A3-BF937D2108B6}">
      <dsp:nvSpPr>
        <dsp:cNvPr id="0" name=""/>
        <dsp:cNvSpPr/>
      </dsp:nvSpPr>
      <dsp:spPr>
        <a:xfrm>
          <a:off x="159543" y="0"/>
          <a:ext cx="4945856" cy="29675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sv-SE" sz="1600" b="1" kern="1200" dirty="0"/>
            <a:t>Tools </a:t>
          </a:r>
          <a:r>
            <a:rPr lang="sv-SE" sz="1600" b="1" kern="1200" dirty="0" err="1"/>
            <a:t>example</a:t>
          </a:r>
          <a:r>
            <a:rPr lang="sv-SE" sz="1600" b="1" kern="1200" dirty="0"/>
            <a:t>:</a:t>
          </a:r>
        </a:p>
        <a:p>
          <a:pPr marL="0" lvl="0" indent="0" algn="ctr" defTabSz="711200">
            <a:lnSpc>
              <a:spcPct val="90000"/>
            </a:lnSpc>
            <a:spcBef>
              <a:spcPct val="0"/>
            </a:spcBef>
            <a:spcAft>
              <a:spcPct val="35000"/>
            </a:spcAft>
            <a:buNone/>
          </a:pPr>
          <a:r>
            <a:rPr lang="en-US" sz="1600" b="1" kern="1200" dirty="0"/>
            <a:t>Meta Advantage+ </a:t>
          </a:r>
          <a:r>
            <a:rPr lang="en-US" sz="1600" kern="1200" dirty="0"/>
            <a:t>leverages AI to automate and optimize ad campaigns by analyzing audience behavior, engagement patterns, and conversion data. It dynamically adjusts targeting, creative assets, and budget allocation in real-time to maximize ad performance. By identifying high-performing audience segments and predicting which ads will generate the best results, Meta Advantage+ helps businesses improve return on investment (ROI) and streamline digital marketing efforts.</a:t>
          </a:r>
        </a:p>
      </dsp:txBody>
      <dsp:txXfrm>
        <a:off x="159543" y="0"/>
        <a:ext cx="4945856" cy="29675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sv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descr="A person with her fingers on her chin&#10;&#10;Description automatically generated">
            <a:extLst>
              <a:ext uri="{FF2B5EF4-FFF2-40B4-BE49-F238E27FC236}">
                <a16:creationId xmlns:a16="http://schemas.microsoft.com/office/drawing/2014/main" id="{F2900216-8CA6-39F2-F92D-D76F1634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14" name="Graphic 13">
            <a:extLst>
              <a:ext uri="{FF2B5EF4-FFF2-40B4-BE49-F238E27FC236}">
                <a16:creationId xmlns:a16="http://schemas.microsoft.com/office/drawing/2014/main" id="{5419D166-E390-5E99-942C-AE5A610C8708}"/>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5" name="Graphic 14">
            <a:extLst>
              <a:ext uri="{FF2B5EF4-FFF2-40B4-BE49-F238E27FC236}">
                <a16:creationId xmlns:a16="http://schemas.microsoft.com/office/drawing/2014/main" id="{F33FA65A-306E-B727-CDF5-F88E0D512D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139724563"/>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Chapter Slide">
    <p:spTree>
      <p:nvGrpSpPr>
        <p:cNvPr id="1" name=""/>
        <p:cNvGrpSpPr/>
        <p:nvPr/>
      </p:nvGrpSpPr>
      <p:grpSpPr>
        <a:xfrm>
          <a:off x="0" y="0"/>
          <a:ext cx="0" cy="0"/>
          <a:chOff x="0" y="0"/>
          <a:chExt cx="0" cy="0"/>
        </a:xfrm>
      </p:grpSpPr>
      <p:pic>
        <p:nvPicPr>
          <p:cNvPr id="7" name="Picture 6" descr="A person looking down at a blue and pink arrow&#10;&#10;Description automatically generated">
            <a:extLst>
              <a:ext uri="{FF2B5EF4-FFF2-40B4-BE49-F238E27FC236}">
                <a16:creationId xmlns:a16="http://schemas.microsoft.com/office/drawing/2014/main" id="{1B17AA5D-35B4-7CAE-EADB-E3701224C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3303313" y="2124222"/>
            <a:ext cx="6909830" cy="1618381"/>
          </a:xfrm>
        </p:spPr>
        <p:txBody>
          <a:bodyPr anchor="b">
            <a:noAutofit/>
          </a:bodyPr>
          <a:lstStyle>
            <a:lvl1pPr algn="l">
              <a:defRPr sz="5400">
                <a:solidFill>
                  <a:schemeClr val="bg2"/>
                </a:solidFill>
              </a:defRPr>
            </a:lvl1pPr>
          </a:lstStyle>
          <a:p>
            <a:r>
              <a:rPr lang="en-GB" dirty="0"/>
              <a:t>Chapter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3303313" y="3775373"/>
            <a:ext cx="6909830" cy="1851704"/>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chapter subtitle style l</a:t>
            </a:r>
            <a:r>
              <a:rPr lang="en-IE" dirty="0" err="1">
                <a:effectLst/>
              </a:rPr>
              <a:t>orem</a:t>
            </a:r>
            <a:r>
              <a:rPr lang="en-IE" dirty="0">
                <a:effectLst/>
              </a:rPr>
              <a:t> ipsum </a:t>
            </a:r>
            <a:r>
              <a:rPr lang="en-IE" dirty="0" err="1">
                <a:effectLst/>
              </a:rPr>
              <a:t>dolor</a:t>
            </a:r>
            <a:r>
              <a:rPr lang="en-IE" dirty="0">
                <a:effectLst/>
              </a:rPr>
              <a:t> sit </a:t>
            </a:r>
            <a:r>
              <a:rPr lang="en-IE" dirty="0" err="1">
                <a:effectLst/>
              </a:rPr>
              <a:t>amet</a:t>
            </a:r>
            <a:r>
              <a:rPr lang="en-IE" dirty="0">
                <a:effectLst/>
              </a:rPr>
              <a:t>, </a:t>
            </a:r>
            <a:r>
              <a:rPr lang="en-IE" dirty="0" err="1">
                <a:effectLst/>
              </a:rPr>
              <a:t>consetetur</a:t>
            </a:r>
            <a:r>
              <a:rPr lang="en-IE" dirty="0">
                <a:effectLst/>
              </a:rPr>
              <a:t> </a:t>
            </a:r>
            <a:r>
              <a:rPr lang="en-IE" dirty="0" err="1">
                <a:effectLst/>
              </a:rPr>
              <a:t>sadipscing</a:t>
            </a:r>
            <a:r>
              <a:rPr lang="en-IE" dirty="0">
                <a:effectLst/>
              </a:rPr>
              <a:t> </a:t>
            </a:r>
            <a:r>
              <a:rPr lang="en-IE" dirty="0" err="1">
                <a:effectLst/>
              </a:rPr>
              <a:t>elitr</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nonumy</a:t>
            </a:r>
            <a:r>
              <a:rPr lang="en-IE" dirty="0">
                <a:effectLst/>
              </a:rPr>
              <a:t> </a:t>
            </a:r>
            <a:r>
              <a:rPr lang="en-IE" dirty="0" err="1">
                <a:effectLst/>
              </a:rPr>
              <a:t>eirmod</a:t>
            </a:r>
            <a:r>
              <a:rPr lang="en-IE" dirty="0">
                <a:effectLst/>
              </a:rPr>
              <a:t> </a:t>
            </a:r>
            <a:r>
              <a:rPr lang="en-IE" dirty="0" err="1">
                <a:effectLst/>
              </a:rPr>
              <a:t>tempor</a:t>
            </a:r>
            <a:r>
              <a:rPr lang="en-IE" dirty="0">
                <a:effectLst/>
              </a:rPr>
              <a:t> </a:t>
            </a:r>
            <a:r>
              <a:rPr lang="en-IE" dirty="0" err="1">
                <a:effectLst/>
              </a:rPr>
              <a:t>invidunt</a:t>
            </a:r>
            <a:r>
              <a:rPr lang="en-IE" dirty="0">
                <a:effectLst/>
              </a:rPr>
              <a:t> </a:t>
            </a:r>
            <a:r>
              <a:rPr lang="en-IE" dirty="0" err="1">
                <a:effectLst/>
              </a:rPr>
              <a:t>ut</a:t>
            </a:r>
            <a:r>
              <a:rPr lang="en-IE" dirty="0">
                <a:effectLst/>
              </a:rPr>
              <a:t> labore et dolore magna </a:t>
            </a:r>
            <a:r>
              <a:rPr lang="en-IE" dirty="0" err="1">
                <a:effectLst/>
              </a:rPr>
              <a:t>aliquyam</a:t>
            </a:r>
            <a:r>
              <a:rPr lang="en-IE" dirty="0">
                <a:effectLst/>
              </a:rPr>
              <a:t> </a:t>
            </a:r>
            <a:r>
              <a:rPr lang="en-IE" dirty="0" err="1">
                <a:effectLst/>
              </a:rPr>
              <a:t>erat</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voluptua</a:t>
            </a:r>
            <a:r>
              <a:rPr lang="en-IE" dirty="0">
                <a:effectLst/>
              </a:rPr>
              <a:t>.</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9" name="Graphic 8">
            <a:extLst>
              <a:ext uri="{FF2B5EF4-FFF2-40B4-BE49-F238E27FC236}">
                <a16:creationId xmlns:a16="http://schemas.microsoft.com/office/drawing/2014/main" id="{8A5486DC-08BB-1EED-5BEE-CD570990F10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B08D2F33-F061-C434-94E3-0FC92B1C06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466040689"/>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Chapter Slide">
    <p:spTree>
      <p:nvGrpSpPr>
        <p:cNvPr id="1" name=""/>
        <p:cNvGrpSpPr/>
        <p:nvPr/>
      </p:nvGrpSpPr>
      <p:grpSpPr>
        <a:xfrm>
          <a:off x="0" y="0"/>
          <a:ext cx="0" cy="0"/>
          <a:chOff x="0" y="0"/>
          <a:chExt cx="0" cy="0"/>
        </a:xfrm>
      </p:grpSpPr>
      <p:pic>
        <p:nvPicPr>
          <p:cNvPr id="6" name="Picture 5" descr="A person looking down at a purple arrow&#10;&#10;Description automatically generated">
            <a:extLst>
              <a:ext uri="{FF2B5EF4-FFF2-40B4-BE49-F238E27FC236}">
                <a16:creationId xmlns:a16="http://schemas.microsoft.com/office/drawing/2014/main" id="{C6B7811E-1C17-13CA-D35B-4D2C90D2C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3303313" y="2124222"/>
            <a:ext cx="6909830" cy="1618381"/>
          </a:xfrm>
        </p:spPr>
        <p:txBody>
          <a:bodyPr anchor="b">
            <a:noAutofit/>
          </a:bodyPr>
          <a:lstStyle>
            <a:lvl1pPr algn="l">
              <a:defRPr sz="5400">
                <a:solidFill>
                  <a:schemeClr val="accent5"/>
                </a:solidFill>
              </a:defRPr>
            </a:lvl1pPr>
          </a:lstStyle>
          <a:p>
            <a:r>
              <a:rPr lang="en-GB" dirty="0"/>
              <a:t>Chapter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3303313" y="3775373"/>
            <a:ext cx="6909830" cy="1851704"/>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subtitle style l</a:t>
            </a:r>
            <a:r>
              <a:rPr lang="en-IE" dirty="0" err="1">
                <a:effectLst/>
              </a:rPr>
              <a:t>orem</a:t>
            </a:r>
            <a:r>
              <a:rPr lang="en-IE" dirty="0">
                <a:effectLst/>
              </a:rPr>
              <a:t> ipsum </a:t>
            </a:r>
            <a:r>
              <a:rPr lang="en-IE" dirty="0" err="1">
                <a:effectLst/>
              </a:rPr>
              <a:t>dolor</a:t>
            </a:r>
            <a:r>
              <a:rPr lang="en-IE" dirty="0">
                <a:effectLst/>
              </a:rPr>
              <a:t> sit </a:t>
            </a:r>
            <a:r>
              <a:rPr lang="en-IE" dirty="0" err="1">
                <a:effectLst/>
              </a:rPr>
              <a:t>amet</a:t>
            </a:r>
            <a:r>
              <a:rPr lang="en-IE" dirty="0">
                <a:effectLst/>
              </a:rPr>
              <a:t>, </a:t>
            </a:r>
            <a:r>
              <a:rPr lang="en-IE" dirty="0" err="1">
                <a:effectLst/>
              </a:rPr>
              <a:t>consetetur</a:t>
            </a:r>
            <a:r>
              <a:rPr lang="en-IE" dirty="0">
                <a:effectLst/>
              </a:rPr>
              <a:t> </a:t>
            </a:r>
            <a:r>
              <a:rPr lang="en-IE" dirty="0" err="1">
                <a:effectLst/>
              </a:rPr>
              <a:t>sadipscing</a:t>
            </a:r>
            <a:r>
              <a:rPr lang="en-IE" dirty="0">
                <a:effectLst/>
              </a:rPr>
              <a:t> </a:t>
            </a:r>
            <a:r>
              <a:rPr lang="en-IE" dirty="0" err="1">
                <a:effectLst/>
              </a:rPr>
              <a:t>elitr</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nonumy</a:t>
            </a:r>
            <a:r>
              <a:rPr lang="en-IE" dirty="0">
                <a:effectLst/>
              </a:rPr>
              <a:t> </a:t>
            </a:r>
            <a:r>
              <a:rPr lang="en-IE" dirty="0" err="1">
                <a:effectLst/>
              </a:rPr>
              <a:t>eirmod</a:t>
            </a:r>
            <a:r>
              <a:rPr lang="en-IE" dirty="0">
                <a:effectLst/>
              </a:rPr>
              <a:t> </a:t>
            </a:r>
            <a:r>
              <a:rPr lang="en-IE" dirty="0" err="1">
                <a:effectLst/>
              </a:rPr>
              <a:t>tempor</a:t>
            </a:r>
            <a:r>
              <a:rPr lang="en-IE" dirty="0">
                <a:effectLst/>
              </a:rPr>
              <a:t> </a:t>
            </a:r>
            <a:r>
              <a:rPr lang="en-IE" dirty="0" err="1">
                <a:effectLst/>
              </a:rPr>
              <a:t>invidunt</a:t>
            </a:r>
            <a:r>
              <a:rPr lang="en-IE" dirty="0">
                <a:effectLst/>
              </a:rPr>
              <a:t> </a:t>
            </a:r>
            <a:r>
              <a:rPr lang="en-IE" dirty="0" err="1">
                <a:effectLst/>
              </a:rPr>
              <a:t>ut</a:t>
            </a:r>
            <a:r>
              <a:rPr lang="en-IE" dirty="0">
                <a:effectLst/>
              </a:rPr>
              <a:t> labore et dolore magna </a:t>
            </a:r>
            <a:r>
              <a:rPr lang="en-IE" dirty="0" err="1">
                <a:effectLst/>
              </a:rPr>
              <a:t>aliquyam</a:t>
            </a:r>
            <a:r>
              <a:rPr lang="en-IE" dirty="0">
                <a:effectLst/>
              </a:rPr>
              <a:t> </a:t>
            </a:r>
            <a:r>
              <a:rPr lang="en-IE" dirty="0" err="1">
                <a:effectLst/>
              </a:rPr>
              <a:t>erat</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voluptua</a:t>
            </a:r>
            <a:r>
              <a:rPr lang="en-IE" dirty="0">
                <a:effectLst/>
              </a:rPr>
              <a:t>.</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9" name="Graphic 8">
            <a:extLst>
              <a:ext uri="{FF2B5EF4-FFF2-40B4-BE49-F238E27FC236}">
                <a16:creationId xmlns:a16="http://schemas.microsoft.com/office/drawing/2014/main" id="{9A279EF3-A776-48CB-8DF7-DFA79928C7B4}"/>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CF4C934F-4FE1-CB10-D0A2-C16609D71C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11374109"/>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Chapter Slide">
    <p:spTree>
      <p:nvGrpSpPr>
        <p:cNvPr id="1" name=""/>
        <p:cNvGrpSpPr/>
        <p:nvPr/>
      </p:nvGrpSpPr>
      <p:grpSpPr>
        <a:xfrm>
          <a:off x="0" y="0"/>
          <a:ext cx="0" cy="0"/>
          <a:chOff x="0" y="0"/>
          <a:chExt cx="0" cy="0"/>
        </a:xfrm>
      </p:grpSpPr>
      <p:pic>
        <p:nvPicPr>
          <p:cNvPr id="5" name="Picture 4" descr="A person looking down at a white arrow&#10;&#10;Description automatically generated with medium confidence">
            <a:extLst>
              <a:ext uri="{FF2B5EF4-FFF2-40B4-BE49-F238E27FC236}">
                <a16:creationId xmlns:a16="http://schemas.microsoft.com/office/drawing/2014/main" id="{9EDEB972-1F4E-756D-EB63-66F563379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3303313" y="2124222"/>
            <a:ext cx="6909830" cy="1618381"/>
          </a:xfrm>
        </p:spPr>
        <p:txBody>
          <a:bodyPr anchor="b">
            <a:noAutofit/>
          </a:bodyPr>
          <a:lstStyle>
            <a:lvl1pPr algn="l">
              <a:defRPr sz="5400">
                <a:solidFill>
                  <a:schemeClr val="tx2"/>
                </a:solidFill>
              </a:defRPr>
            </a:lvl1pPr>
          </a:lstStyle>
          <a:p>
            <a:r>
              <a:rPr lang="en-GB" dirty="0"/>
              <a:t>Chapter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3303313" y="3775373"/>
            <a:ext cx="6909830" cy="1851704"/>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subtitle style l</a:t>
            </a:r>
            <a:r>
              <a:rPr lang="en-IE" dirty="0" err="1">
                <a:effectLst/>
              </a:rPr>
              <a:t>orem</a:t>
            </a:r>
            <a:r>
              <a:rPr lang="en-IE" dirty="0">
                <a:effectLst/>
              </a:rPr>
              <a:t> ipsum </a:t>
            </a:r>
            <a:r>
              <a:rPr lang="en-IE" dirty="0" err="1">
                <a:effectLst/>
              </a:rPr>
              <a:t>dolor</a:t>
            </a:r>
            <a:r>
              <a:rPr lang="en-IE" dirty="0">
                <a:effectLst/>
              </a:rPr>
              <a:t> sit </a:t>
            </a:r>
            <a:r>
              <a:rPr lang="en-IE" dirty="0" err="1">
                <a:effectLst/>
              </a:rPr>
              <a:t>amet</a:t>
            </a:r>
            <a:r>
              <a:rPr lang="en-IE" dirty="0">
                <a:effectLst/>
              </a:rPr>
              <a:t>, </a:t>
            </a:r>
            <a:r>
              <a:rPr lang="en-IE" dirty="0" err="1">
                <a:effectLst/>
              </a:rPr>
              <a:t>consetetur</a:t>
            </a:r>
            <a:r>
              <a:rPr lang="en-IE" dirty="0">
                <a:effectLst/>
              </a:rPr>
              <a:t> </a:t>
            </a:r>
            <a:r>
              <a:rPr lang="en-IE" dirty="0" err="1">
                <a:effectLst/>
              </a:rPr>
              <a:t>sadipscing</a:t>
            </a:r>
            <a:r>
              <a:rPr lang="en-IE" dirty="0">
                <a:effectLst/>
              </a:rPr>
              <a:t> </a:t>
            </a:r>
            <a:r>
              <a:rPr lang="en-IE" dirty="0" err="1">
                <a:effectLst/>
              </a:rPr>
              <a:t>elitr</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nonumy</a:t>
            </a:r>
            <a:r>
              <a:rPr lang="en-IE" dirty="0">
                <a:effectLst/>
              </a:rPr>
              <a:t> </a:t>
            </a:r>
            <a:r>
              <a:rPr lang="en-IE" dirty="0" err="1">
                <a:effectLst/>
              </a:rPr>
              <a:t>eirmod</a:t>
            </a:r>
            <a:r>
              <a:rPr lang="en-IE" dirty="0">
                <a:effectLst/>
              </a:rPr>
              <a:t> </a:t>
            </a:r>
            <a:r>
              <a:rPr lang="en-IE" dirty="0" err="1">
                <a:effectLst/>
              </a:rPr>
              <a:t>tempor</a:t>
            </a:r>
            <a:r>
              <a:rPr lang="en-IE" dirty="0">
                <a:effectLst/>
              </a:rPr>
              <a:t> </a:t>
            </a:r>
            <a:r>
              <a:rPr lang="en-IE" dirty="0" err="1">
                <a:effectLst/>
              </a:rPr>
              <a:t>invidunt</a:t>
            </a:r>
            <a:r>
              <a:rPr lang="en-IE" dirty="0">
                <a:effectLst/>
              </a:rPr>
              <a:t> </a:t>
            </a:r>
            <a:r>
              <a:rPr lang="en-IE" dirty="0" err="1">
                <a:effectLst/>
              </a:rPr>
              <a:t>ut</a:t>
            </a:r>
            <a:r>
              <a:rPr lang="en-IE" dirty="0">
                <a:effectLst/>
              </a:rPr>
              <a:t> labore et dolore magna </a:t>
            </a:r>
            <a:r>
              <a:rPr lang="en-IE" dirty="0" err="1">
                <a:effectLst/>
              </a:rPr>
              <a:t>aliquyam</a:t>
            </a:r>
            <a:r>
              <a:rPr lang="en-IE" dirty="0">
                <a:effectLst/>
              </a:rPr>
              <a:t> </a:t>
            </a:r>
            <a:r>
              <a:rPr lang="en-IE" dirty="0" err="1">
                <a:effectLst/>
              </a:rPr>
              <a:t>erat</a:t>
            </a:r>
            <a:r>
              <a:rPr lang="en-IE" dirty="0">
                <a:effectLst/>
              </a:rPr>
              <a:t>, </a:t>
            </a:r>
            <a:r>
              <a:rPr lang="en-IE" dirty="0" err="1">
                <a:effectLst/>
              </a:rPr>
              <a:t>sed</a:t>
            </a:r>
            <a:r>
              <a:rPr lang="en-IE" dirty="0">
                <a:effectLst/>
              </a:rPr>
              <a:t> </a:t>
            </a:r>
            <a:r>
              <a:rPr lang="en-IE" dirty="0" err="1">
                <a:effectLst/>
              </a:rPr>
              <a:t>diam</a:t>
            </a:r>
            <a:r>
              <a:rPr lang="en-IE" dirty="0">
                <a:effectLst/>
              </a:rPr>
              <a:t> </a:t>
            </a:r>
            <a:r>
              <a:rPr lang="en-IE" dirty="0" err="1">
                <a:effectLst/>
              </a:rPr>
              <a:t>voluptua</a:t>
            </a:r>
            <a:r>
              <a:rPr lang="en-IE" dirty="0">
                <a:effectLst/>
              </a:rPr>
              <a:t>.</a:t>
            </a:r>
            <a:endParaRPr lang="en-IE" dirty="0"/>
          </a:p>
        </p:txBody>
      </p:sp>
      <p:pic>
        <p:nvPicPr>
          <p:cNvPr id="10" name="Picture 9" descr="Blue text on a black background&#10;&#10;Description automatically generated">
            <a:extLst>
              <a:ext uri="{FF2B5EF4-FFF2-40B4-BE49-F238E27FC236}">
                <a16:creationId xmlns:a16="http://schemas.microsoft.com/office/drawing/2014/main" id="{2A90FEAD-0534-D606-D361-AF18FCADB62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62948" y="6131175"/>
            <a:ext cx="1636820" cy="365195"/>
          </a:xfrm>
          <a:prstGeom prst="rect">
            <a:avLst/>
          </a:prstGeom>
        </p:spPr>
      </p:pic>
      <p:pic>
        <p:nvPicPr>
          <p:cNvPr id="11" name="Graphic 10">
            <a:extLst>
              <a:ext uri="{FF2B5EF4-FFF2-40B4-BE49-F238E27FC236}">
                <a16:creationId xmlns:a16="http://schemas.microsoft.com/office/drawing/2014/main" id="{FC821D46-EC3A-CAF4-DFA3-10F08A478A3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spTree>
    <p:extLst>
      <p:ext uri="{BB962C8B-B14F-4D97-AF65-F5344CB8AC3E}">
        <p14:creationId xmlns:p14="http://schemas.microsoft.com/office/powerpoint/2010/main" val="2193225910"/>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peaker slide">
    <p:spTree>
      <p:nvGrpSpPr>
        <p:cNvPr id="1" name=""/>
        <p:cNvGrpSpPr/>
        <p:nvPr/>
      </p:nvGrpSpPr>
      <p:grpSpPr>
        <a:xfrm>
          <a:off x="0" y="0"/>
          <a:ext cx="0" cy="0"/>
          <a:chOff x="0" y="0"/>
          <a:chExt cx="0" cy="0"/>
        </a:xfrm>
      </p:grpSpPr>
      <p:pic>
        <p:nvPicPr>
          <p:cNvPr id="6" name="Picture 5" descr="A purple and white background&#10;&#10;Description automatically generated">
            <a:extLst>
              <a:ext uri="{FF2B5EF4-FFF2-40B4-BE49-F238E27FC236}">
                <a16:creationId xmlns:a16="http://schemas.microsoft.com/office/drawing/2014/main" id="{70F4F6D2-FA77-6188-B2FE-205261BA3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02DDB7F-A4E0-207B-8388-73AFF07AD35D}"/>
              </a:ext>
            </a:extLst>
          </p:cNvPr>
          <p:cNvSpPr/>
          <p:nvPr/>
        </p:nvSpPr>
        <p:spPr>
          <a:xfrm>
            <a:off x="1862981" y="1657882"/>
            <a:ext cx="3614873" cy="36148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488349" y="1823851"/>
            <a:ext cx="4572000" cy="1605149"/>
          </a:xfrm>
        </p:spPr>
        <p:txBody>
          <a:bodyPr anchor="t">
            <a:noAutofit/>
          </a:bodyPr>
          <a:lstStyle>
            <a:lvl1pPr>
              <a:defRPr sz="4000">
                <a:solidFill>
                  <a:schemeClr val="bg1"/>
                </a:solidFill>
              </a:defRPr>
            </a:lvl1pPr>
          </a:lstStyle>
          <a:p>
            <a:r>
              <a:rPr lang="en-GB" dirty="0"/>
              <a:t>Click to edit Speaker Name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4575"/>
            <a:ext cx="541168" cy="365125"/>
          </a:xfrm>
        </p:spPr>
        <p:txBody>
          <a:bodyPr/>
          <a:lstStyle>
            <a:lvl1pPr>
              <a:defRPr baseline="0">
                <a:solidFill>
                  <a:schemeClr val="bg1"/>
                </a:solidFill>
              </a:defRPr>
            </a:lvl1pPr>
          </a:lstStyle>
          <a:p>
            <a:fld id="{B6F15528-21DE-4FAA-801E-634DDDAF4B2B}" type="slidenum">
              <a:rPr lang="sv-SE" smtClean="0"/>
              <a:t>‹#›</a:t>
            </a:fld>
            <a:endParaRPr lang="sv-SE"/>
          </a:p>
        </p:txBody>
      </p:sp>
      <p:sp>
        <p:nvSpPr>
          <p:cNvPr id="7" name="Picture Placeholder 6">
            <a:extLst>
              <a:ext uri="{FF2B5EF4-FFF2-40B4-BE49-F238E27FC236}">
                <a16:creationId xmlns:a16="http://schemas.microsoft.com/office/drawing/2014/main" id="{3D8C572B-2DA7-ACC1-2B8C-2909C09FA98A}"/>
              </a:ext>
            </a:extLst>
          </p:cNvPr>
          <p:cNvSpPr>
            <a:spLocks noGrp="1"/>
          </p:cNvSpPr>
          <p:nvPr>
            <p:ph type="pic" sz="quarter" idx="14" hasCustomPrompt="1"/>
          </p:nvPr>
        </p:nvSpPr>
        <p:spPr>
          <a:xfrm>
            <a:off x="1649145" y="1452036"/>
            <a:ext cx="3600000" cy="3600000"/>
          </a:xfrm>
          <a:prstGeom prst="rect">
            <a:avLst/>
          </a:prstGeom>
          <a:solidFill>
            <a:schemeClr val="bg1"/>
          </a:solidFill>
          <a:ln w="127000">
            <a:noFill/>
          </a:ln>
        </p:spPr>
        <p:txBody>
          <a:bodyPr anchor="ctr"/>
          <a:lstStyle>
            <a:lvl1pPr marL="0" indent="0" algn="ctr">
              <a:buNone/>
              <a:defRPr>
                <a:solidFill>
                  <a:schemeClr val="bg1">
                    <a:lumMod val="85000"/>
                  </a:schemeClr>
                </a:solidFill>
              </a:defRPr>
            </a:lvl1pPr>
          </a:lstStyle>
          <a:p>
            <a:r>
              <a:rPr lang="it-IT" dirty="0"/>
              <a:t>Click to </a:t>
            </a:r>
            <a:r>
              <a:rPr lang="it-IT" dirty="0" err="1"/>
              <a:t>Insert</a:t>
            </a:r>
            <a:r>
              <a:rPr lang="it-IT" dirty="0"/>
              <a:t> </a:t>
            </a:r>
            <a:r>
              <a:rPr lang="it-IT" dirty="0" err="1"/>
              <a:t>profile</a:t>
            </a:r>
            <a:r>
              <a:rPr lang="it-IT" dirty="0"/>
              <a:t> image </a:t>
            </a:r>
            <a:r>
              <a:rPr lang="it-IT" dirty="0" err="1"/>
              <a:t>here</a:t>
            </a:r>
            <a:endParaRPr lang="en-IE" dirty="0"/>
          </a:p>
        </p:txBody>
      </p:sp>
      <p:sp>
        <p:nvSpPr>
          <p:cNvPr id="15" name="Text Placeholder 14">
            <a:extLst>
              <a:ext uri="{FF2B5EF4-FFF2-40B4-BE49-F238E27FC236}">
                <a16:creationId xmlns:a16="http://schemas.microsoft.com/office/drawing/2014/main" id="{398F40BD-A145-71A9-BEBF-E13C64F6CDE3}"/>
              </a:ext>
            </a:extLst>
          </p:cNvPr>
          <p:cNvSpPr>
            <a:spLocks noGrp="1"/>
          </p:cNvSpPr>
          <p:nvPr>
            <p:ph type="body" sz="quarter" idx="15" hasCustomPrompt="1"/>
          </p:nvPr>
        </p:nvSpPr>
        <p:spPr>
          <a:xfrm>
            <a:off x="6488350" y="3470535"/>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speaker role</a:t>
            </a:r>
          </a:p>
        </p:txBody>
      </p:sp>
      <p:pic>
        <p:nvPicPr>
          <p:cNvPr id="5" name="Graphic 7">
            <a:extLst>
              <a:ext uri="{FF2B5EF4-FFF2-40B4-BE49-F238E27FC236}">
                <a16:creationId xmlns:a16="http://schemas.microsoft.com/office/drawing/2014/main" id="{DFBC8D94-D62C-2F11-C3E9-A8CA918767D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18" name="TextBox 17">
            <a:extLst>
              <a:ext uri="{FF2B5EF4-FFF2-40B4-BE49-F238E27FC236}">
                <a16:creationId xmlns:a16="http://schemas.microsoft.com/office/drawing/2014/main" id="{34048BD4-CE4A-EB6E-000B-6105D7FA22BA}"/>
              </a:ext>
            </a:extLst>
          </p:cNvPr>
          <p:cNvSpPr txBox="1"/>
          <p:nvPr/>
        </p:nvSpPr>
        <p:spPr>
          <a:xfrm>
            <a:off x="6507804" y="1342417"/>
            <a:ext cx="3715966" cy="461665"/>
          </a:xfrm>
          <a:prstGeom prst="rect">
            <a:avLst/>
          </a:prstGeom>
          <a:noFill/>
        </p:spPr>
        <p:txBody>
          <a:bodyPr wrap="square" rtlCol="0">
            <a:spAutoFit/>
          </a:bodyPr>
          <a:lstStyle/>
          <a:p>
            <a:r>
              <a:rPr lang="it-IT" sz="2400" dirty="0">
                <a:solidFill>
                  <a:schemeClr val="accent5">
                    <a:lumMod val="20000"/>
                    <a:lumOff val="80000"/>
                  </a:schemeClr>
                </a:solidFill>
                <a:latin typeface="+mj-lt"/>
              </a:rPr>
              <a:t>Meet the speaker</a:t>
            </a:r>
            <a:endParaRPr lang="en-IE" sz="2400" dirty="0">
              <a:solidFill>
                <a:schemeClr val="accent5">
                  <a:lumMod val="20000"/>
                  <a:lumOff val="80000"/>
                </a:schemeClr>
              </a:solidFill>
              <a:latin typeface="+mj-lt"/>
            </a:endParaRPr>
          </a:p>
        </p:txBody>
      </p:sp>
      <p:sp>
        <p:nvSpPr>
          <p:cNvPr id="19" name="Rectangle 18">
            <a:extLst>
              <a:ext uri="{FF2B5EF4-FFF2-40B4-BE49-F238E27FC236}">
                <a16:creationId xmlns:a16="http://schemas.microsoft.com/office/drawing/2014/main" id="{5331B5FF-20EC-57C3-3D81-5778409F0C7A}"/>
              </a:ext>
            </a:extLst>
          </p:cNvPr>
          <p:cNvSpPr/>
          <p:nvPr/>
        </p:nvSpPr>
        <p:spPr>
          <a:xfrm>
            <a:off x="6507804" y="4858512"/>
            <a:ext cx="768485" cy="5836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 Placeholder 9">
            <a:extLst>
              <a:ext uri="{FF2B5EF4-FFF2-40B4-BE49-F238E27FC236}">
                <a16:creationId xmlns:a16="http://schemas.microsoft.com/office/drawing/2014/main" id="{0EC115A2-8A06-B998-E04F-DD0008C60ADA}"/>
              </a:ext>
            </a:extLst>
          </p:cNvPr>
          <p:cNvSpPr>
            <a:spLocks noGrp="1"/>
          </p:cNvSpPr>
          <p:nvPr>
            <p:ph type="body" sz="quarter" idx="16" hasCustomPrompt="1"/>
          </p:nvPr>
        </p:nvSpPr>
        <p:spPr>
          <a:xfrm>
            <a:off x="6411235" y="4974635"/>
            <a:ext cx="3549886" cy="369888"/>
          </a:xfrm>
        </p:spPr>
        <p:txBody>
          <a:bodyPr>
            <a:noAutofit/>
          </a:bodyPr>
          <a:lstStyle>
            <a:lvl1pPr marL="0" indent="0">
              <a:buNone/>
              <a:defRPr sz="1200">
                <a:solidFill>
                  <a:schemeClr val="bg1">
                    <a:lumMod val="95000"/>
                  </a:schemeClr>
                </a:solidFill>
                <a:latin typeface="+mj-lt"/>
              </a:defRPr>
            </a:lvl1pPr>
          </a:lstStyle>
          <a:p>
            <a:pPr lvl="0"/>
            <a:r>
              <a:rPr lang="en-US" dirty="0"/>
              <a:t>@nickname</a:t>
            </a:r>
            <a:endParaRPr lang="en-IE" dirty="0"/>
          </a:p>
        </p:txBody>
      </p:sp>
      <p:sp>
        <p:nvSpPr>
          <p:cNvPr id="22" name="Text Placeholder 14">
            <a:extLst>
              <a:ext uri="{FF2B5EF4-FFF2-40B4-BE49-F238E27FC236}">
                <a16:creationId xmlns:a16="http://schemas.microsoft.com/office/drawing/2014/main" id="{0EAB9A1D-46D2-9B34-62D6-BC4800386A22}"/>
              </a:ext>
            </a:extLst>
          </p:cNvPr>
          <p:cNvSpPr>
            <a:spLocks noGrp="1"/>
          </p:cNvSpPr>
          <p:nvPr>
            <p:ph type="body" sz="quarter" idx="17" hasCustomPrompt="1"/>
          </p:nvPr>
        </p:nvSpPr>
        <p:spPr>
          <a:xfrm>
            <a:off x="6488350" y="3931388"/>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company name</a:t>
            </a:r>
          </a:p>
        </p:txBody>
      </p:sp>
      <p:pic>
        <p:nvPicPr>
          <p:cNvPr id="8" name="Graphic 7">
            <a:extLst>
              <a:ext uri="{FF2B5EF4-FFF2-40B4-BE49-F238E27FC236}">
                <a16:creationId xmlns:a16="http://schemas.microsoft.com/office/drawing/2014/main" id="{B2FDF2A4-9422-AB68-AEEB-46C1A583F3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0121" y="6624838"/>
            <a:ext cx="661879" cy="233162"/>
          </a:xfrm>
          <a:prstGeom prst="rect">
            <a:avLst/>
          </a:prstGeom>
        </p:spPr>
      </p:pic>
      <p:pic>
        <p:nvPicPr>
          <p:cNvPr id="9" name="Graphic 8">
            <a:extLst>
              <a:ext uri="{FF2B5EF4-FFF2-40B4-BE49-F238E27FC236}">
                <a16:creationId xmlns:a16="http://schemas.microsoft.com/office/drawing/2014/main" id="{2385E819-BDD2-E421-ABA1-B07AC5EAF493}"/>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9872" y="333375"/>
            <a:ext cx="1337165" cy="815201"/>
          </a:xfrm>
          <a:prstGeom prst="rect">
            <a:avLst/>
          </a:prstGeom>
        </p:spPr>
      </p:pic>
    </p:spTree>
    <p:extLst>
      <p:ext uri="{BB962C8B-B14F-4D97-AF65-F5344CB8AC3E}">
        <p14:creationId xmlns:p14="http://schemas.microsoft.com/office/powerpoint/2010/main" val="229679401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Speaker slide">
    <p:spTree>
      <p:nvGrpSpPr>
        <p:cNvPr id="1" name=""/>
        <p:cNvGrpSpPr/>
        <p:nvPr/>
      </p:nvGrpSpPr>
      <p:grpSpPr>
        <a:xfrm>
          <a:off x="0" y="0"/>
          <a:ext cx="0" cy="0"/>
          <a:chOff x="0" y="0"/>
          <a:chExt cx="0" cy="0"/>
        </a:xfrm>
      </p:grpSpPr>
      <p:pic>
        <p:nvPicPr>
          <p:cNvPr id="4" name="Picture 3" descr="A blue square with white lines&#10;&#10;Description automatically generated">
            <a:extLst>
              <a:ext uri="{FF2B5EF4-FFF2-40B4-BE49-F238E27FC236}">
                <a16:creationId xmlns:a16="http://schemas.microsoft.com/office/drawing/2014/main" id="{A3DB9D22-35B3-2473-EDFB-A90B2284C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F93B10AB-9E1B-E432-CBD2-AFA462BA9E69}"/>
              </a:ext>
            </a:extLst>
          </p:cNvPr>
          <p:cNvSpPr/>
          <p:nvPr/>
        </p:nvSpPr>
        <p:spPr>
          <a:xfrm>
            <a:off x="1862981" y="1657882"/>
            <a:ext cx="3614873" cy="36148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488349" y="1823851"/>
            <a:ext cx="4572000" cy="1605149"/>
          </a:xfrm>
        </p:spPr>
        <p:txBody>
          <a:bodyPr anchor="t">
            <a:noAutofit/>
          </a:bodyPr>
          <a:lstStyle>
            <a:lvl1pPr>
              <a:defRPr sz="4000">
                <a:solidFill>
                  <a:schemeClr val="bg1"/>
                </a:solidFill>
              </a:defRPr>
            </a:lvl1pPr>
          </a:lstStyle>
          <a:p>
            <a:r>
              <a:rPr lang="en-GB" dirty="0"/>
              <a:t>Click to edit Speaker Name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4575"/>
            <a:ext cx="541168" cy="365125"/>
          </a:xfrm>
        </p:spPr>
        <p:txBody>
          <a:bodyPr/>
          <a:lstStyle>
            <a:lvl1pPr>
              <a:defRPr baseline="0">
                <a:solidFill>
                  <a:schemeClr val="bg1"/>
                </a:solidFill>
              </a:defRPr>
            </a:lvl1pPr>
          </a:lstStyle>
          <a:p>
            <a:fld id="{B6F15528-21DE-4FAA-801E-634DDDAF4B2B}" type="slidenum">
              <a:rPr lang="sv-SE" smtClean="0"/>
              <a:t>‹#›</a:t>
            </a:fld>
            <a:endParaRPr lang="sv-SE"/>
          </a:p>
        </p:txBody>
      </p:sp>
      <p:sp>
        <p:nvSpPr>
          <p:cNvPr id="7" name="Picture Placeholder 6">
            <a:extLst>
              <a:ext uri="{FF2B5EF4-FFF2-40B4-BE49-F238E27FC236}">
                <a16:creationId xmlns:a16="http://schemas.microsoft.com/office/drawing/2014/main" id="{3D8C572B-2DA7-ACC1-2B8C-2909C09FA98A}"/>
              </a:ext>
            </a:extLst>
          </p:cNvPr>
          <p:cNvSpPr>
            <a:spLocks noGrp="1"/>
          </p:cNvSpPr>
          <p:nvPr>
            <p:ph type="pic" sz="quarter" idx="14" hasCustomPrompt="1"/>
          </p:nvPr>
        </p:nvSpPr>
        <p:spPr>
          <a:xfrm>
            <a:off x="1649145" y="1452036"/>
            <a:ext cx="3600000" cy="3600000"/>
          </a:xfrm>
          <a:prstGeom prst="rect">
            <a:avLst/>
          </a:prstGeom>
          <a:solidFill>
            <a:schemeClr val="bg1"/>
          </a:solidFill>
          <a:ln w="127000">
            <a:noFill/>
          </a:ln>
        </p:spPr>
        <p:txBody>
          <a:bodyPr anchor="ctr"/>
          <a:lstStyle>
            <a:lvl1pPr marL="0" indent="0" algn="ctr">
              <a:buNone/>
              <a:defRPr>
                <a:solidFill>
                  <a:schemeClr val="bg1">
                    <a:lumMod val="85000"/>
                  </a:schemeClr>
                </a:solidFill>
              </a:defRPr>
            </a:lvl1pPr>
          </a:lstStyle>
          <a:p>
            <a:r>
              <a:rPr lang="it-IT" dirty="0"/>
              <a:t>Click to </a:t>
            </a:r>
            <a:r>
              <a:rPr lang="it-IT" dirty="0" err="1"/>
              <a:t>Insert</a:t>
            </a:r>
            <a:r>
              <a:rPr lang="it-IT" dirty="0"/>
              <a:t> </a:t>
            </a:r>
            <a:r>
              <a:rPr lang="it-IT" dirty="0" err="1"/>
              <a:t>profile</a:t>
            </a:r>
            <a:r>
              <a:rPr lang="it-IT" dirty="0"/>
              <a:t> image </a:t>
            </a:r>
            <a:r>
              <a:rPr lang="it-IT" dirty="0" err="1"/>
              <a:t>here</a:t>
            </a:r>
            <a:endParaRPr lang="en-IE" dirty="0"/>
          </a:p>
        </p:txBody>
      </p:sp>
      <p:sp>
        <p:nvSpPr>
          <p:cNvPr id="15" name="Text Placeholder 14">
            <a:extLst>
              <a:ext uri="{FF2B5EF4-FFF2-40B4-BE49-F238E27FC236}">
                <a16:creationId xmlns:a16="http://schemas.microsoft.com/office/drawing/2014/main" id="{398F40BD-A145-71A9-BEBF-E13C64F6CDE3}"/>
              </a:ext>
            </a:extLst>
          </p:cNvPr>
          <p:cNvSpPr>
            <a:spLocks noGrp="1"/>
          </p:cNvSpPr>
          <p:nvPr>
            <p:ph type="body" sz="quarter" idx="15" hasCustomPrompt="1"/>
          </p:nvPr>
        </p:nvSpPr>
        <p:spPr>
          <a:xfrm>
            <a:off x="6488350" y="3470535"/>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speaker role,</a:t>
            </a:r>
          </a:p>
        </p:txBody>
      </p:sp>
      <p:pic>
        <p:nvPicPr>
          <p:cNvPr id="5" name="Graphic 7">
            <a:extLst>
              <a:ext uri="{FF2B5EF4-FFF2-40B4-BE49-F238E27FC236}">
                <a16:creationId xmlns:a16="http://schemas.microsoft.com/office/drawing/2014/main" id="{DFBC8D94-D62C-2F11-C3E9-A8CA918767D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6" name="Rectangle 5">
            <a:extLst>
              <a:ext uri="{FF2B5EF4-FFF2-40B4-BE49-F238E27FC236}">
                <a16:creationId xmlns:a16="http://schemas.microsoft.com/office/drawing/2014/main" id="{E81802DB-2A2D-74A0-E4D6-ED3B5E269D35}"/>
              </a:ext>
            </a:extLst>
          </p:cNvPr>
          <p:cNvSpPr/>
          <p:nvPr/>
        </p:nvSpPr>
        <p:spPr>
          <a:xfrm>
            <a:off x="6507804" y="4858512"/>
            <a:ext cx="768485" cy="5836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 Placeholder 9">
            <a:extLst>
              <a:ext uri="{FF2B5EF4-FFF2-40B4-BE49-F238E27FC236}">
                <a16:creationId xmlns:a16="http://schemas.microsoft.com/office/drawing/2014/main" id="{8D9B0014-CEEC-C069-2A16-393E442FD087}"/>
              </a:ext>
            </a:extLst>
          </p:cNvPr>
          <p:cNvSpPr>
            <a:spLocks noGrp="1"/>
          </p:cNvSpPr>
          <p:nvPr>
            <p:ph type="body" sz="quarter" idx="16" hasCustomPrompt="1"/>
          </p:nvPr>
        </p:nvSpPr>
        <p:spPr>
          <a:xfrm>
            <a:off x="6411235" y="4974635"/>
            <a:ext cx="3549886" cy="369888"/>
          </a:xfrm>
        </p:spPr>
        <p:txBody>
          <a:bodyPr>
            <a:noAutofit/>
          </a:bodyPr>
          <a:lstStyle>
            <a:lvl1pPr marL="0" indent="0">
              <a:buNone/>
              <a:defRPr sz="1200">
                <a:solidFill>
                  <a:schemeClr val="bg1">
                    <a:lumMod val="95000"/>
                  </a:schemeClr>
                </a:solidFill>
                <a:latin typeface="+mj-lt"/>
              </a:defRPr>
            </a:lvl1pPr>
          </a:lstStyle>
          <a:p>
            <a:pPr lvl="0"/>
            <a:r>
              <a:rPr lang="en-US" dirty="0"/>
              <a:t>@nickname</a:t>
            </a:r>
            <a:endParaRPr lang="en-IE" dirty="0"/>
          </a:p>
        </p:txBody>
      </p:sp>
      <p:sp>
        <p:nvSpPr>
          <p:cNvPr id="18" name="TextBox 17">
            <a:extLst>
              <a:ext uri="{FF2B5EF4-FFF2-40B4-BE49-F238E27FC236}">
                <a16:creationId xmlns:a16="http://schemas.microsoft.com/office/drawing/2014/main" id="{34048BD4-CE4A-EB6E-000B-6105D7FA22BA}"/>
              </a:ext>
            </a:extLst>
          </p:cNvPr>
          <p:cNvSpPr txBox="1"/>
          <p:nvPr/>
        </p:nvSpPr>
        <p:spPr>
          <a:xfrm>
            <a:off x="6507804" y="1342417"/>
            <a:ext cx="3715966" cy="461665"/>
          </a:xfrm>
          <a:prstGeom prst="rect">
            <a:avLst/>
          </a:prstGeom>
          <a:noFill/>
        </p:spPr>
        <p:txBody>
          <a:bodyPr wrap="square" rtlCol="0">
            <a:spAutoFit/>
          </a:bodyPr>
          <a:lstStyle/>
          <a:p>
            <a:r>
              <a:rPr lang="it-IT" sz="2400" dirty="0">
                <a:solidFill>
                  <a:schemeClr val="accent2"/>
                </a:solidFill>
                <a:latin typeface="+mj-lt"/>
              </a:rPr>
              <a:t>Meet the speaker</a:t>
            </a:r>
            <a:endParaRPr lang="en-IE" sz="2400" dirty="0">
              <a:solidFill>
                <a:schemeClr val="accent2"/>
              </a:solidFill>
              <a:latin typeface="+mj-lt"/>
            </a:endParaRPr>
          </a:p>
        </p:txBody>
      </p:sp>
      <p:sp>
        <p:nvSpPr>
          <p:cNvPr id="9" name="Text Placeholder 14">
            <a:extLst>
              <a:ext uri="{FF2B5EF4-FFF2-40B4-BE49-F238E27FC236}">
                <a16:creationId xmlns:a16="http://schemas.microsoft.com/office/drawing/2014/main" id="{C83EA552-9136-1C0A-77D3-315D39C94D4E}"/>
              </a:ext>
            </a:extLst>
          </p:cNvPr>
          <p:cNvSpPr>
            <a:spLocks noGrp="1"/>
          </p:cNvSpPr>
          <p:nvPr>
            <p:ph type="body" sz="quarter" idx="17" hasCustomPrompt="1"/>
          </p:nvPr>
        </p:nvSpPr>
        <p:spPr>
          <a:xfrm>
            <a:off x="6488350" y="3931388"/>
            <a:ext cx="4562272" cy="415664"/>
          </a:xfrm>
        </p:spPr>
        <p:txBody>
          <a:bodyPr/>
          <a:lstStyle>
            <a:lvl1pPr marL="0" indent="0">
              <a:buNone/>
              <a:defRPr>
                <a:solidFill>
                  <a:schemeClr val="bg1">
                    <a:lumMod val="95000"/>
                  </a:schemeClr>
                </a:solidFill>
                <a:latin typeface="Montserrat" panose="00000500000000000000" pitchFamily="2" charset="0"/>
              </a:defRPr>
            </a:lvl1pPr>
          </a:lstStyle>
          <a:p>
            <a:pPr lvl="0"/>
            <a:r>
              <a:rPr lang="en-US" dirty="0"/>
              <a:t>Click to edit company name,</a:t>
            </a:r>
          </a:p>
        </p:txBody>
      </p:sp>
      <p:pic>
        <p:nvPicPr>
          <p:cNvPr id="11" name="Graphic 10">
            <a:extLst>
              <a:ext uri="{FF2B5EF4-FFF2-40B4-BE49-F238E27FC236}">
                <a16:creationId xmlns:a16="http://schemas.microsoft.com/office/drawing/2014/main" id="{D56F93FC-1C5B-BD75-D4F9-225DA349E4DD}"/>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6" name="Graphic 15">
            <a:extLst>
              <a:ext uri="{FF2B5EF4-FFF2-40B4-BE49-F238E27FC236}">
                <a16:creationId xmlns:a16="http://schemas.microsoft.com/office/drawing/2014/main" id="{9C54F1B6-D5B5-5886-89AD-ECD0C37126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55659253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pic>
        <p:nvPicPr>
          <p:cNvPr id="3" name="Picture 2" descr="A blue background with a white border&#10;&#10;Description automatically generated">
            <a:extLst>
              <a:ext uri="{FF2B5EF4-FFF2-40B4-BE49-F238E27FC236}">
                <a16:creationId xmlns:a16="http://schemas.microsoft.com/office/drawing/2014/main" id="{6C864DF7-FCE3-D0B7-FEE8-E5550CA95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5F4127B4-D331-5869-09FE-21931AA89664}"/>
              </a:ext>
            </a:extLst>
          </p:cNvPr>
          <p:cNvSpPr/>
          <p:nvPr/>
        </p:nvSpPr>
        <p:spPr>
          <a:xfrm>
            <a:off x="7563026" y="1621563"/>
            <a:ext cx="3614873" cy="361487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4575"/>
            <a:ext cx="541168" cy="365125"/>
          </a:xfrm>
        </p:spPr>
        <p:txBody>
          <a:bodyPr/>
          <a:lstStyle>
            <a:lvl1pPr>
              <a:defRPr baseline="0">
                <a:solidFill>
                  <a:schemeClr val="bg1"/>
                </a:solidFill>
              </a:defRPr>
            </a:lvl1pPr>
          </a:lstStyle>
          <a:p>
            <a:fld id="{B6F15528-21DE-4FAA-801E-634DDDAF4B2B}" type="slidenum">
              <a:rPr lang="sv-SE" smtClean="0"/>
              <a:t>‹#›</a:t>
            </a:fld>
            <a:endParaRPr lang="sv-SE"/>
          </a:p>
        </p:txBody>
      </p:sp>
      <p:sp>
        <p:nvSpPr>
          <p:cNvPr id="7" name="Picture Placeholder 6">
            <a:extLst>
              <a:ext uri="{FF2B5EF4-FFF2-40B4-BE49-F238E27FC236}">
                <a16:creationId xmlns:a16="http://schemas.microsoft.com/office/drawing/2014/main" id="{3D8C572B-2DA7-ACC1-2B8C-2909C09FA98A}"/>
              </a:ext>
            </a:extLst>
          </p:cNvPr>
          <p:cNvSpPr>
            <a:spLocks noGrp="1"/>
          </p:cNvSpPr>
          <p:nvPr>
            <p:ph type="pic" sz="quarter" idx="14" hasCustomPrompt="1"/>
          </p:nvPr>
        </p:nvSpPr>
        <p:spPr>
          <a:xfrm>
            <a:off x="7374696" y="1452036"/>
            <a:ext cx="3600000" cy="3600000"/>
          </a:xfrm>
          <a:prstGeom prst="rect">
            <a:avLst/>
          </a:prstGeom>
          <a:solidFill>
            <a:schemeClr val="bg1"/>
          </a:solidFill>
          <a:ln w="127000">
            <a:noFill/>
          </a:ln>
        </p:spPr>
        <p:txBody>
          <a:bodyPr anchor="ctr"/>
          <a:lstStyle>
            <a:lvl1pPr marL="0" indent="0" algn="ctr">
              <a:buNone/>
              <a:defRPr>
                <a:solidFill>
                  <a:schemeClr val="bg1">
                    <a:lumMod val="85000"/>
                  </a:schemeClr>
                </a:solidFill>
              </a:defRPr>
            </a:lvl1pPr>
          </a:lstStyle>
          <a:p>
            <a:r>
              <a:rPr lang="it-IT" dirty="0"/>
              <a:t>Click to </a:t>
            </a:r>
            <a:r>
              <a:rPr lang="it-IT" dirty="0" err="1"/>
              <a:t>Insert</a:t>
            </a:r>
            <a:r>
              <a:rPr lang="it-IT" dirty="0"/>
              <a:t> </a:t>
            </a:r>
            <a:r>
              <a:rPr lang="it-IT" dirty="0" err="1"/>
              <a:t>profile</a:t>
            </a:r>
            <a:r>
              <a:rPr lang="it-IT" dirty="0"/>
              <a:t> image </a:t>
            </a:r>
            <a:r>
              <a:rPr lang="it-IT" dirty="0" err="1"/>
              <a:t>here</a:t>
            </a:r>
            <a:endParaRPr lang="en-IE" dirty="0"/>
          </a:p>
        </p:txBody>
      </p:sp>
      <p:sp>
        <p:nvSpPr>
          <p:cNvPr id="15" name="Text Placeholder 14">
            <a:extLst>
              <a:ext uri="{FF2B5EF4-FFF2-40B4-BE49-F238E27FC236}">
                <a16:creationId xmlns:a16="http://schemas.microsoft.com/office/drawing/2014/main" id="{398F40BD-A145-71A9-BEBF-E13C64F6CDE3}"/>
              </a:ext>
            </a:extLst>
          </p:cNvPr>
          <p:cNvSpPr>
            <a:spLocks noGrp="1"/>
          </p:cNvSpPr>
          <p:nvPr>
            <p:ph type="body" sz="quarter" idx="15" hasCustomPrompt="1"/>
          </p:nvPr>
        </p:nvSpPr>
        <p:spPr>
          <a:xfrm>
            <a:off x="2025749" y="1322364"/>
            <a:ext cx="3882682" cy="2658793"/>
          </a:xfrm>
        </p:spPr>
        <p:txBody>
          <a:bodyPr wrap="square">
            <a:noAutofit/>
          </a:bodyPr>
          <a:lstStyle>
            <a:lvl1pPr marL="0" indent="0">
              <a:buNone/>
              <a:defRPr lang="en-US" sz="3200" dirty="0">
                <a:solidFill>
                  <a:schemeClr val="bg1"/>
                </a:solidFill>
                <a:latin typeface="Montserrat" panose="00000500000000000000" pitchFamily="2" charset="0"/>
              </a:defRPr>
            </a:lvl1pPr>
          </a:lstStyle>
          <a:p>
            <a:pPr lvl="0"/>
            <a:r>
              <a:rPr lang="en-US" dirty="0"/>
              <a:t>Click to edit quote lorem ipsum dolor sit </a:t>
            </a:r>
            <a:r>
              <a:rPr lang="en-US" dirty="0" err="1"/>
              <a:t>amet</a:t>
            </a:r>
            <a:r>
              <a:rPr lang="en-US" dirty="0"/>
              <a:t> </a:t>
            </a:r>
            <a:r>
              <a:rPr lang="en-US" dirty="0" err="1"/>
              <a:t>consectur</a:t>
            </a:r>
            <a:endParaRPr lang="en-US" dirty="0"/>
          </a:p>
        </p:txBody>
      </p:sp>
      <p:pic>
        <p:nvPicPr>
          <p:cNvPr id="5" name="Graphic 7">
            <a:extLst>
              <a:ext uri="{FF2B5EF4-FFF2-40B4-BE49-F238E27FC236}">
                <a16:creationId xmlns:a16="http://schemas.microsoft.com/office/drawing/2014/main" id="{DFBC8D94-D62C-2F11-C3E9-A8CA918767D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18" name="TextBox 17">
            <a:extLst>
              <a:ext uri="{FF2B5EF4-FFF2-40B4-BE49-F238E27FC236}">
                <a16:creationId xmlns:a16="http://schemas.microsoft.com/office/drawing/2014/main" id="{34048BD4-CE4A-EB6E-000B-6105D7FA22BA}"/>
              </a:ext>
            </a:extLst>
          </p:cNvPr>
          <p:cNvSpPr txBox="1">
            <a:spLocks/>
          </p:cNvSpPr>
          <p:nvPr/>
        </p:nvSpPr>
        <p:spPr>
          <a:xfrm>
            <a:off x="585305" y="737506"/>
            <a:ext cx="1201291" cy="2646878"/>
          </a:xfrm>
          <a:prstGeom prst="rect">
            <a:avLst/>
          </a:prstGeom>
          <a:noFill/>
        </p:spPr>
        <p:txBody>
          <a:bodyPr wrap="square" rtlCol="0">
            <a:spAutoFit/>
          </a:bodyPr>
          <a:lstStyle/>
          <a:p>
            <a:r>
              <a:rPr lang="it-IT" sz="16600" dirty="0">
                <a:solidFill>
                  <a:schemeClr val="accent5">
                    <a:lumMod val="20000"/>
                    <a:lumOff val="80000"/>
                  </a:schemeClr>
                </a:solidFill>
                <a:latin typeface="+mj-lt"/>
              </a:rPr>
              <a:t>“</a:t>
            </a:r>
            <a:endParaRPr lang="en-IE" sz="16600" dirty="0">
              <a:solidFill>
                <a:schemeClr val="accent5">
                  <a:lumMod val="20000"/>
                  <a:lumOff val="80000"/>
                </a:schemeClr>
              </a:solidFill>
              <a:latin typeface="+mj-lt"/>
            </a:endParaRPr>
          </a:p>
        </p:txBody>
      </p:sp>
      <p:sp>
        <p:nvSpPr>
          <p:cNvPr id="19" name="Rectangle 18">
            <a:extLst>
              <a:ext uri="{FF2B5EF4-FFF2-40B4-BE49-F238E27FC236}">
                <a16:creationId xmlns:a16="http://schemas.microsoft.com/office/drawing/2014/main" id="{5331B5FF-20EC-57C3-3D81-5778409F0C7A}"/>
              </a:ext>
            </a:extLst>
          </p:cNvPr>
          <p:cNvSpPr/>
          <p:nvPr/>
        </p:nvSpPr>
        <p:spPr>
          <a:xfrm>
            <a:off x="2259361" y="4858512"/>
            <a:ext cx="768485" cy="5836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 Placeholder 9">
            <a:extLst>
              <a:ext uri="{FF2B5EF4-FFF2-40B4-BE49-F238E27FC236}">
                <a16:creationId xmlns:a16="http://schemas.microsoft.com/office/drawing/2014/main" id="{0EC115A2-8A06-B998-E04F-DD0008C60ADA}"/>
              </a:ext>
            </a:extLst>
          </p:cNvPr>
          <p:cNvSpPr>
            <a:spLocks noGrp="1"/>
          </p:cNvSpPr>
          <p:nvPr>
            <p:ph type="body" sz="quarter" idx="16" hasCustomPrompt="1"/>
          </p:nvPr>
        </p:nvSpPr>
        <p:spPr>
          <a:xfrm>
            <a:off x="2162792" y="4974635"/>
            <a:ext cx="3549886" cy="328885"/>
          </a:xfrm>
        </p:spPr>
        <p:txBody>
          <a:bodyPr>
            <a:noAutofit/>
          </a:bodyPr>
          <a:lstStyle>
            <a:lvl1pPr marL="0" indent="0">
              <a:buNone/>
              <a:defRPr sz="1200">
                <a:solidFill>
                  <a:schemeClr val="bg1">
                    <a:lumMod val="95000"/>
                  </a:schemeClr>
                </a:solidFill>
                <a:latin typeface="+mj-lt"/>
              </a:defRPr>
            </a:lvl1pPr>
          </a:lstStyle>
          <a:p>
            <a:pPr lvl="0"/>
            <a:r>
              <a:rPr lang="en-US" dirty="0"/>
              <a:t>Click to edit name</a:t>
            </a:r>
            <a:endParaRPr lang="en-IE" dirty="0"/>
          </a:p>
        </p:txBody>
      </p:sp>
      <p:sp>
        <p:nvSpPr>
          <p:cNvPr id="11" name="Text Placeholder 9">
            <a:extLst>
              <a:ext uri="{FF2B5EF4-FFF2-40B4-BE49-F238E27FC236}">
                <a16:creationId xmlns:a16="http://schemas.microsoft.com/office/drawing/2014/main" id="{C916D6E8-1BA4-BFBF-C1DC-FA0F2E363FC6}"/>
              </a:ext>
            </a:extLst>
          </p:cNvPr>
          <p:cNvSpPr>
            <a:spLocks noGrp="1"/>
          </p:cNvSpPr>
          <p:nvPr>
            <p:ph type="body" sz="quarter" idx="18" hasCustomPrompt="1"/>
          </p:nvPr>
        </p:nvSpPr>
        <p:spPr>
          <a:xfrm>
            <a:off x="2162792" y="5301208"/>
            <a:ext cx="3549886" cy="328885"/>
          </a:xfrm>
        </p:spPr>
        <p:txBody>
          <a:bodyPr>
            <a:noAutofit/>
          </a:bodyPr>
          <a:lstStyle>
            <a:lvl1pPr marL="0" indent="0">
              <a:buNone/>
              <a:defRPr sz="1200">
                <a:solidFill>
                  <a:schemeClr val="bg1">
                    <a:lumMod val="95000"/>
                  </a:schemeClr>
                </a:solidFill>
                <a:latin typeface="Montserrat" panose="00000500000000000000" pitchFamily="2" charset="0"/>
              </a:defRPr>
            </a:lvl1pPr>
          </a:lstStyle>
          <a:p>
            <a:pPr lvl="0"/>
            <a:r>
              <a:rPr lang="en-US" dirty="0"/>
              <a:t>Click to edit job role</a:t>
            </a:r>
            <a:endParaRPr lang="en-IE" dirty="0"/>
          </a:p>
        </p:txBody>
      </p:sp>
      <p:pic>
        <p:nvPicPr>
          <p:cNvPr id="6" name="Graphic 5">
            <a:extLst>
              <a:ext uri="{FF2B5EF4-FFF2-40B4-BE49-F238E27FC236}">
                <a16:creationId xmlns:a16="http://schemas.microsoft.com/office/drawing/2014/main" id="{8BFD9A40-EE3E-AED5-BC97-0A55868E3D6D}"/>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8" name="Graphic 7">
            <a:extLst>
              <a:ext uri="{FF2B5EF4-FFF2-40B4-BE49-F238E27FC236}">
                <a16:creationId xmlns:a16="http://schemas.microsoft.com/office/drawing/2014/main" id="{3388878E-8630-C0F3-7350-182E450458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16157341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2-1_Title and Content">
    <p:spTree>
      <p:nvGrpSpPr>
        <p:cNvPr id="1" name=""/>
        <p:cNvGrpSpPr/>
        <p:nvPr/>
      </p:nvGrpSpPr>
      <p:grpSpPr>
        <a:xfrm>
          <a:off x="0" y="0"/>
          <a:ext cx="0" cy="0"/>
          <a:chOff x="0" y="0"/>
          <a:chExt cx="0" cy="0"/>
        </a:xfrm>
      </p:grpSpPr>
      <p:pic>
        <p:nvPicPr>
          <p:cNvPr id="4" name="Picture 3" descr="A white surface with a blue background&#10;&#10;Description automatically generated with medium confidence">
            <a:extLst>
              <a:ext uri="{FF2B5EF4-FFF2-40B4-BE49-F238E27FC236}">
                <a16:creationId xmlns:a16="http://schemas.microsoft.com/office/drawing/2014/main" id="{735D2C4A-859A-59C1-FCF9-58E5DD3BB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826766"/>
            <a:ext cx="5326951" cy="1325563"/>
          </a:xfrm>
        </p:spPr>
        <p:txBody>
          <a:bodyPr anchor="b"/>
          <a:lstStyle>
            <a:lvl1pPr>
              <a:defRPr>
                <a:solidFill>
                  <a:schemeClr val="tx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bg2">
                    <a:lumMod val="75000"/>
                  </a:schemeClr>
                </a:solidFill>
              </a:defRPr>
            </a:lvl1pPr>
          </a:lstStyle>
          <a:p>
            <a:fld id="{B6F15528-21DE-4FAA-801E-634DDDAF4B2B}" type="slidenum">
              <a:rPr lang="sv-SE" smtClean="0"/>
              <a:t>‹#›</a:t>
            </a:fld>
            <a:endParaRPr lang="sv-SE"/>
          </a:p>
        </p:txBody>
      </p:sp>
      <p:pic>
        <p:nvPicPr>
          <p:cNvPr id="18" name="Picture 17" descr="Blue text on a black background&#10;&#10;Description automatically generated">
            <a:extLst>
              <a:ext uri="{FF2B5EF4-FFF2-40B4-BE49-F238E27FC236}">
                <a16:creationId xmlns:a16="http://schemas.microsoft.com/office/drawing/2014/main" id="{B19C0595-FC4F-8A17-32EA-B6FC567827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4" name="Text Placeholder 23">
            <a:extLst>
              <a:ext uri="{FF2B5EF4-FFF2-40B4-BE49-F238E27FC236}">
                <a16:creationId xmlns:a16="http://schemas.microsoft.com/office/drawing/2014/main" id="{6CD764CD-70AB-A623-283E-77DF3F6C4426}"/>
              </a:ext>
            </a:extLst>
          </p:cNvPr>
          <p:cNvSpPr>
            <a:spLocks noGrp="1"/>
          </p:cNvSpPr>
          <p:nvPr>
            <p:ph type="body" sz="quarter" idx="17" hasCustomPrompt="1"/>
          </p:nvPr>
        </p:nvSpPr>
        <p:spPr>
          <a:xfrm>
            <a:off x="334963" y="2226009"/>
            <a:ext cx="11119100" cy="3007728"/>
          </a:xfrm>
        </p:spPr>
        <p:txBody>
          <a:bodyPr numCol="2" spcCol="576000"/>
          <a:lstStyle>
            <a:lvl1pPr marL="0" indent="0" algn="l">
              <a:buNone/>
              <a:defRPr sz="1700">
                <a:solidFill>
                  <a:srgbClr val="536B7E"/>
                </a:solidFill>
              </a:defRPr>
            </a:lvl1pPr>
            <a:lvl2pPr marL="0" indent="0" algn="l">
              <a:buNone/>
              <a:defRPr sz="1200">
                <a:solidFill>
                  <a:srgbClr val="536B7E"/>
                </a:solidFill>
              </a:defRPr>
            </a:lvl2pPr>
            <a:lvl3pPr marL="914400" indent="0">
              <a:buNone/>
              <a:defRPr/>
            </a:lvl3pPr>
          </a:lstStyle>
          <a:p>
            <a:pPr lvl="0"/>
            <a:r>
              <a:rPr lang="en-US" dirty="0"/>
              <a:t>Click to edit slide 2 columns paragraph</a:t>
            </a:r>
            <a:endParaRPr lang="en-IE" dirty="0"/>
          </a:p>
          <a:p>
            <a:pPr lvl="1"/>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a:p>
            <a:pPr marL="0" marR="0" lvl="1" indent="0" algn="l" defTabSz="914400" rtl="0" eaLnBrk="1" fontAlgn="auto" latinLnBrk="0" hangingPunct="1">
              <a:lnSpc>
                <a:spcPct val="120000"/>
              </a:lnSpc>
              <a:spcBef>
                <a:spcPts val="500"/>
              </a:spcBef>
              <a:spcAft>
                <a:spcPts val="0"/>
              </a:spcAft>
              <a:buClr>
                <a:srgbClr val="92D050"/>
              </a:buClr>
              <a:buSzPct val="127000"/>
              <a:buFont typeface="Arial" panose="020B0604020202020204" pitchFamily="34" charset="0"/>
              <a:buNone/>
              <a:tabLst/>
              <a:defRPr/>
            </a:pP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p:txBody>
      </p:sp>
      <p:pic>
        <p:nvPicPr>
          <p:cNvPr id="5" name="Graphic 4">
            <a:extLst>
              <a:ext uri="{FF2B5EF4-FFF2-40B4-BE49-F238E27FC236}">
                <a16:creationId xmlns:a16="http://schemas.microsoft.com/office/drawing/2014/main" id="{056D0C8D-D0A5-8080-CE2F-810A23A92ED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6" name="Graphic 5">
            <a:extLst>
              <a:ext uri="{FF2B5EF4-FFF2-40B4-BE49-F238E27FC236}">
                <a16:creationId xmlns:a16="http://schemas.microsoft.com/office/drawing/2014/main" id="{D60A8C70-6AFA-083E-244E-63A33A26FC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7461351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2-1_Title and Content">
    <p:spTree>
      <p:nvGrpSpPr>
        <p:cNvPr id="1" name=""/>
        <p:cNvGrpSpPr/>
        <p:nvPr/>
      </p:nvGrpSpPr>
      <p:grpSpPr>
        <a:xfrm>
          <a:off x="0" y="0"/>
          <a:ext cx="0" cy="0"/>
          <a:chOff x="0" y="0"/>
          <a:chExt cx="0" cy="0"/>
        </a:xfrm>
      </p:grpSpPr>
      <p:pic>
        <p:nvPicPr>
          <p:cNvPr id="7" name="Picture 6" descr="A blue square with white lines&#10;&#10;Description automatically generated">
            <a:extLst>
              <a:ext uri="{FF2B5EF4-FFF2-40B4-BE49-F238E27FC236}">
                <a16:creationId xmlns:a16="http://schemas.microsoft.com/office/drawing/2014/main" id="{6F72340F-4500-D431-B382-4D3E007C9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826766"/>
            <a:ext cx="5326951" cy="1325563"/>
          </a:xfrm>
        </p:spPr>
        <p:txBody>
          <a:bodyPr anchor="b"/>
          <a:lstStyle>
            <a:lvl1pPr>
              <a:defRPr>
                <a:solidFill>
                  <a:schemeClr val="accent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bg2">
                    <a:lumMod val="75000"/>
                  </a:schemeClr>
                </a:solidFill>
              </a:defRPr>
            </a:lvl1pPr>
          </a:lstStyle>
          <a:p>
            <a:fld id="{B6F15528-21DE-4FAA-801E-634DDDAF4B2B}" type="slidenum">
              <a:rPr lang="sv-SE" smtClean="0"/>
              <a:t>‹#›</a:t>
            </a:fld>
            <a:endParaRPr lang="sv-SE"/>
          </a:p>
        </p:txBody>
      </p:sp>
      <p:sp>
        <p:nvSpPr>
          <p:cNvPr id="24" name="Text Placeholder 23">
            <a:extLst>
              <a:ext uri="{FF2B5EF4-FFF2-40B4-BE49-F238E27FC236}">
                <a16:creationId xmlns:a16="http://schemas.microsoft.com/office/drawing/2014/main" id="{6CD764CD-70AB-A623-283E-77DF3F6C4426}"/>
              </a:ext>
            </a:extLst>
          </p:cNvPr>
          <p:cNvSpPr>
            <a:spLocks noGrp="1"/>
          </p:cNvSpPr>
          <p:nvPr>
            <p:ph type="body" sz="quarter" idx="17" hasCustomPrompt="1"/>
          </p:nvPr>
        </p:nvSpPr>
        <p:spPr>
          <a:xfrm>
            <a:off x="334963" y="2226009"/>
            <a:ext cx="11119100" cy="3007728"/>
          </a:xfrm>
        </p:spPr>
        <p:txBody>
          <a:bodyPr numCol="2" spcCol="576000"/>
          <a:lstStyle>
            <a:lvl1pPr marL="0" indent="0" algn="l">
              <a:buNone/>
              <a:defRPr sz="1700">
                <a:solidFill>
                  <a:schemeClr val="bg1"/>
                </a:solidFill>
              </a:defRPr>
            </a:lvl1pPr>
            <a:lvl2pPr marL="0" indent="0" algn="l">
              <a:buNone/>
              <a:defRPr sz="1200">
                <a:solidFill>
                  <a:schemeClr val="bg1"/>
                </a:solidFill>
              </a:defRPr>
            </a:lvl2pPr>
            <a:lvl3pPr marL="914400" indent="0">
              <a:buNone/>
              <a:defRPr/>
            </a:lvl3pPr>
          </a:lstStyle>
          <a:p>
            <a:pPr lvl="0"/>
            <a:r>
              <a:rPr lang="en-US" dirty="0"/>
              <a:t>Click to edit slide 2 columns paragraph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a:p>
            <a:pPr marL="0" marR="0" lvl="1" indent="0" algn="l" defTabSz="914400" rtl="0" eaLnBrk="1" fontAlgn="auto" latinLnBrk="0" hangingPunct="1">
              <a:lnSpc>
                <a:spcPct val="120000"/>
              </a:lnSpc>
              <a:spcBef>
                <a:spcPts val="500"/>
              </a:spcBef>
              <a:spcAft>
                <a:spcPts val="0"/>
              </a:spcAft>
              <a:buClr>
                <a:srgbClr val="92D050"/>
              </a:buClr>
              <a:buSzPct val="127000"/>
              <a:buFont typeface="Arial" panose="020B0604020202020204" pitchFamily="34" charset="0"/>
              <a:buNone/>
              <a:tabLst/>
              <a:defRPr/>
            </a:pP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sed diam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labore et dolore magna </a:t>
            </a:r>
            <a:r>
              <a:rPr lang="en-US" dirty="0" err="1"/>
              <a:t>aliquyam</a:t>
            </a:r>
            <a:r>
              <a:rPr lang="en-US" dirty="0"/>
              <a:t> </a:t>
            </a:r>
            <a:r>
              <a:rPr lang="en-US" dirty="0" err="1"/>
              <a:t>erat</a:t>
            </a:r>
            <a:r>
              <a:rPr lang="en-US" dirty="0"/>
              <a:t>, sed diam </a:t>
            </a:r>
            <a:r>
              <a:rPr lang="en-US" dirty="0" err="1"/>
              <a:t>voluptua</a:t>
            </a:r>
            <a:r>
              <a:rPr lang="en-US" dirty="0"/>
              <a:t>.</a:t>
            </a:r>
          </a:p>
          <a:p>
            <a:pPr lvl="1"/>
            <a:endParaRPr lang="en-US" dirty="0"/>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9" name="Graphic 8">
            <a:extLst>
              <a:ext uri="{FF2B5EF4-FFF2-40B4-BE49-F238E27FC236}">
                <a16:creationId xmlns:a16="http://schemas.microsoft.com/office/drawing/2014/main" id="{3455A165-5996-72E6-034C-1CC3370725B6}"/>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B7FEC8DD-0C98-D0A5-6A4D-00ED916D52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12324715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Content and Image">
    <p:spTree>
      <p:nvGrpSpPr>
        <p:cNvPr id="1" name=""/>
        <p:cNvGrpSpPr/>
        <p:nvPr/>
      </p:nvGrpSpPr>
      <p:grpSpPr>
        <a:xfrm>
          <a:off x="0" y="0"/>
          <a:ext cx="0" cy="0"/>
          <a:chOff x="0" y="0"/>
          <a:chExt cx="0" cy="0"/>
        </a:xfrm>
      </p:grpSpPr>
      <p:pic>
        <p:nvPicPr>
          <p:cNvPr id="3" name="Picture 2" descr="A blue square with white lines&#10;&#10;Description automatically generated">
            <a:extLst>
              <a:ext uri="{FF2B5EF4-FFF2-40B4-BE49-F238E27FC236}">
                <a16:creationId xmlns:a16="http://schemas.microsoft.com/office/drawing/2014/main" id="{F061B7B8-DEAC-C354-4CF1-14F97F0EF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096000" y="1271934"/>
            <a:ext cx="5326951" cy="1325563"/>
          </a:xfrm>
        </p:spPr>
        <p:txBody>
          <a:bodyPr anchor="b"/>
          <a:lstStyle>
            <a:lvl1pPr>
              <a:defRPr>
                <a:solidFill>
                  <a:schemeClr val="accent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6096000" y="2659732"/>
            <a:ext cx="5334000" cy="3139490"/>
          </a:xfrm>
        </p:spPr>
        <p:txBody>
          <a:bodyPr/>
          <a:lstStyle>
            <a:lvl1pPr marL="0" indent="0">
              <a:buNone/>
              <a:defRPr/>
            </a:lvl1pPr>
            <a:lvl2pPr marL="0" indent="0">
              <a:buNone/>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1071312" y="1659940"/>
            <a:ext cx="4427538" cy="3538120"/>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38" h="3538120">
                <a:moveTo>
                  <a:pt x="0" y="0"/>
                </a:moveTo>
                <a:lnTo>
                  <a:pt x="4427538" y="0"/>
                </a:lnTo>
                <a:lnTo>
                  <a:pt x="4427538" y="3237331"/>
                </a:lnTo>
                <a:lnTo>
                  <a:pt x="0" y="3538120"/>
                </a:lnTo>
                <a:lnTo>
                  <a:pt x="0" y="0"/>
                </a:ln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pic>
        <p:nvPicPr>
          <p:cNvPr id="8" name="Graphic 7">
            <a:extLst>
              <a:ext uri="{FF2B5EF4-FFF2-40B4-BE49-F238E27FC236}">
                <a16:creationId xmlns:a16="http://schemas.microsoft.com/office/drawing/2014/main" id="{BE2F9AEE-2D72-BA7A-BFBD-94E0B02CB903}"/>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9" name="Graphic 8">
            <a:extLst>
              <a:ext uri="{FF2B5EF4-FFF2-40B4-BE49-F238E27FC236}">
                <a16:creationId xmlns:a16="http://schemas.microsoft.com/office/drawing/2014/main" id="{59767032-241C-5F65-27B6-2C7457ACB9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493699612"/>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Title Content and Image">
    <p:spTree>
      <p:nvGrpSpPr>
        <p:cNvPr id="1" name=""/>
        <p:cNvGrpSpPr/>
        <p:nvPr/>
      </p:nvGrpSpPr>
      <p:grpSpPr>
        <a:xfrm>
          <a:off x="0" y="0"/>
          <a:ext cx="0" cy="0"/>
          <a:chOff x="0" y="0"/>
          <a:chExt cx="0" cy="0"/>
        </a:xfrm>
      </p:grpSpPr>
      <p:pic>
        <p:nvPicPr>
          <p:cNvPr id="5" name="Picture 4" descr="A white surface with a blue background&#10;&#10;Description automatically generated with medium confidence">
            <a:extLst>
              <a:ext uri="{FF2B5EF4-FFF2-40B4-BE49-F238E27FC236}">
                <a16:creationId xmlns:a16="http://schemas.microsoft.com/office/drawing/2014/main" id="{C9158DC9-4870-7F12-8EED-03FA75AB1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34963" y="1271934"/>
            <a:ext cx="5326951" cy="1325563"/>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334963" y="2659732"/>
            <a:ext cx="5334000" cy="3139490"/>
          </a:xfrm>
        </p:spPr>
        <p:txBody>
          <a:bodyPr/>
          <a:lstStyle>
            <a:lvl1pPr marL="0" indent="0">
              <a:buNone/>
              <a:defRPr/>
            </a:lvl1pPr>
            <a:lvl2pPr marL="0" indent="0">
              <a:buNone/>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6653965" y="1792287"/>
            <a:ext cx="4451601" cy="3778751"/>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 name="connsiteX0" fmla="*/ 0 w 4439570"/>
              <a:gd name="connsiteY0" fmla="*/ 0 h 4115636"/>
              <a:gd name="connsiteX1" fmla="*/ 4427538 w 4439570"/>
              <a:gd name="connsiteY1" fmla="*/ 0 h 4115636"/>
              <a:gd name="connsiteX2" fmla="*/ 4439570 w 4439570"/>
              <a:gd name="connsiteY2" fmla="*/ 4115636 h 4115636"/>
              <a:gd name="connsiteX3" fmla="*/ 0 w 4439570"/>
              <a:gd name="connsiteY3" fmla="*/ 3538120 h 4115636"/>
              <a:gd name="connsiteX4" fmla="*/ 0 w 4439570"/>
              <a:gd name="connsiteY4" fmla="*/ 0 h 4115636"/>
              <a:gd name="connsiteX0" fmla="*/ 12032 w 4439570"/>
              <a:gd name="connsiteY0" fmla="*/ 156411 h 4115636"/>
              <a:gd name="connsiteX1" fmla="*/ 4427538 w 4439570"/>
              <a:gd name="connsiteY1" fmla="*/ 0 h 4115636"/>
              <a:gd name="connsiteX2" fmla="*/ 4439570 w 4439570"/>
              <a:gd name="connsiteY2" fmla="*/ 4115636 h 4115636"/>
              <a:gd name="connsiteX3" fmla="*/ 0 w 4439570"/>
              <a:gd name="connsiteY3" fmla="*/ 3538120 h 4115636"/>
              <a:gd name="connsiteX4" fmla="*/ 12032 w 4439570"/>
              <a:gd name="connsiteY4" fmla="*/ 156411 h 4115636"/>
              <a:gd name="connsiteX0" fmla="*/ 12032 w 4439570"/>
              <a:gd name="connsiteY0" fmla="*/ 24063 h 3983288"/>
              <a:gd name="connsiteX1" fmla="*/ 4427538 w 4439570"/>
              <a:gd name="connsiteY1" fmla="*/ 0 h 3983288"/>
              <a:gd name="connsiteX2" fmla="*/ 4439570 w 4439570"/>
              <a:gd name="connsiteY2" fmla="*/ 3983288 h 3983288"/>
              <a:gd name="connsiteX3" fmla="*/ 0 w 4439570"/>
              <a:gd name="connsiteY3" fmla="*/ 3405772 h 3983288"/>
              <a:gd name="connsiteX4" fmla="*/ 12032 w 4439570"/>
              <a:gd name="connsiteY4" fmla="*/ 24063 h 3983288"/>
              <a:gd name="connsiteX0" fmla="*/ 12032 w 4451601"/>
              <a:gd name="connsiteY0" fmla="*/ 24063 h 3778751"/>
              <a:gd name="connsiteX1" fmla="*/ 4427538 w 4451601"/>
              <a:gd name="connsiteY1" fmla="*/ 0 h 3778751"/>
              <a:gd name="connsiteX2" fmla="*/ 4451601 w 4451601"/>
              <a:gd name="connsiteY2" fmla="*/ 3778751 h 3778751"/>
              <a:gd name="connsiteX3" fmla="*/ 0 w 4451601"/>
              <a:gd name="connsiteY3" fmla="*/ 3405772 h 3778751"/>
              <a:gd name="connsiteX4" fmla="*/ 12032 w 4451601"/>
              <a:gd name="connsiteY4" fmla="*/ 24063 h 3778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01" h="3778751">
                <a:moveTo>
                  <a:pt x="12032" y="24063"/>
                </a:moveTo>
                <a:lnTo>
                  <a:pt x="4427538" y="0"/>
                </a:lnTo>
                <a:cubicBezTo>
                  <a:pt x="4431549" y="1371879"/>
                  <a:pt x="4447590" y="2406872"/>
                  <a:pt x="4451601" y="3778751"/>
                </a:cubicBezTo>
                <a:lnTo>
                  <a:pt x="0" y="3405772"/>
                </a:lnTo>
                <a:cubicBezTo>
                  <a:pt x="4011" y="2278536"/>
                  <a:pt x="8021" y="1151299"/>
                  <a:pt x="12032" y="24063"/>
                </a:cubicBez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sp>
        <p:nvSpPr>
          <p:cNvPr id="4" name="Slide Number Placeholder 5">
            <a:extLst>
              <a:ext uri="{FF2B5EF4-FFF2-40B4-BE49-F238E27FC236}">
                <a16:creationId xmlns:a16="http://schemas.microsoft.com/office/drawing/2014/main" id="{427F3DD0-6E38-025D-09C4-80F9A4A6734F}"/>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9" name="Picture 8" descr="Blue text on a black background&#10;&#10;Description automatically generated">
            <a:extLst>
              <a:ext uri="{FF2B5EF4-FFF2-40B4-BE49-F238E27FC236}">
                <a16:creationId xmlns:a16="http://schemas.microsoft.com/office/drawing/2014/main" id="{30A5F0EA-C7AD-76C2-A3FA-7E303A8777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pic>
        <p:nvPicPr>
          <p:cNvPr id="6" name="Graphic 5">
            <a:extLst>
              <a:ext uri="{FF2B5EF4-FFF2-40B4-BE49-F238E27FC236}">
                <a16:creationId xmlns:a16="http://schemas.microsoft.com/office/drawing/2014/main" id="{B7D0932F-AB79-DE4B-66DE-ED3FE28001A2}"/>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8" name="Graphic 7">
            <a:extLst>
              <a:ext uri="{FF2B5EF4-FFF2-40B4-BE49-F238E27FC236}">
                <a16:creationId xmlns:a16="http://schemas.microsoft.com/office/drawing/2014/main" id="{6F617D07-1929-D4DE-4FD8-5E7EFE75F0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174266631"/>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P1_Title Slide">
    <p:spTree>
      <p:nvGrpSpPr>
        <p:cNvPr id="1" name=""/>
        <p:cNvGrpSpPr/>
        <p:nvPr/>
      </p:nvGrpSpPr>
      <p:grpSpPr>
        <a:xfrm>
          <a:off x="0" y="0"/>
          <a:ext cx="0" cy="0"/>
          <a:chOff x="0" y="0"/>
          <a:chExt cx="0" cy="0"/>
        </a:xfrm>
      </p:grpSpPr>
      <p:pic>
        <p:nvPicPr>
          <p:cNvPr id="12" name="Picture 11" descr="A person with her fingers on her chin&#10;&#10;Description automatically generated">
            <a:extLst>
              <a:ext uri="{FF2B5EF4-FFF2-40B4-BE49-F238E27FC236}">
                <a16:creationId xmlns:a16="http://schemas.microsoft.com/office/drawing/2014/main" id="{D5371E38-340D-B27F-6AE9-FA6874101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2"/>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1</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6" name="Picture Placeholder 5">
            <a:extLst>
              <a:ext uri="{FF2B5EF4-FFF2-40B4-BE49-F238E27FC236}">
                <a16:creationId xmlns:a16="http://schemas.microsoft.com/office/drawing/2014/main" id="{BC79B4E3-4D8C-BB9C-71A2-84C194FE73F8}"/>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9951854A-34CE-D0A4-B104-FF3A34C00F96}"/>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6B286047-C81C-01B1-EBF8-C25B2DBFB13A}"/>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10" name="Picture Placeholder 5">
            <a:extLst>
              <a:ext uri="{FF2B5EF4-FFF2-40B4-BE49-F238E27FC236}">
                <a16:creationId xmlns:a16="http://schemas.microsoft.com/office/drawing/2014/main" id="{7EB2D168-4DA6-EC4D-3B37-A925A9D9C302}"/>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4" name="Graphic 13">
            <a:extLst>
              <a:ext uri="{FF2B5EF4-FFF2-40B4-BE49-F238E27FC236}">
                <a16:creationId xmlns:a16="http://schemas.microsoft.com/office/drawing/2014/main" id="{3B32BFCC-2DF9-0EE5-A4EB-609D060EF1B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5" name="Graphic 14">
            <a:extLst>
              <a:ext uri="{FF2B5EF4-FFF2-40B4-BE49-F238E27FC236}">
                <a16:creationId xmlns:a16="http://schemas.microsoft.com/office/drawing/2014/main" id="{7E152911-9FBC-FBC9-C77D-2F265DDD5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632295643"/>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Title Content and Image">
    <p:spTree>
      <p:nvGrpSpPr>
        <p:cNvPr id="1" name=""/>
        <p:cNvGrpSpPr/>
        <p:nvPr/>
      </p:nvGrpSpPr>
      <p:grpSpPr>
        <a:xfrm>
          <a:off x="0" y="0"/>
          <a:ext cx="0" cy="0"/>
          <a:chOff x="0" y="0"/>
          <a:chExt cx="0" cy="0"/>
        </a:xfrm>
      </p:grpSpPr>
      <p:pic>
        <p:nvPicPr>
          <p:cNvPr id="5" name="Picture 4" descr="A white surface with a blue background&#10;&#10;Description automatically generated with medium confidence">
            <a:extLst>
              <a:ext uri="{FF2B5EF4-FFF2-40B4-BE49-F238E27FC236}">
                <a16:creationId xmlns:a16="http://schemas.microsoft.com/office/drawing/2014/main" id="{BD951B66-4042-81D4-668B-E7AA064ED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34963" y="333375"/>
            <a:ext cx="5326951" cy="1059007"/>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334963" y="1409446"/>
            <a:ext cx="5334000" cy="751863"/>
          </a:xfrm>
        </p:spPr>
        <p:txBody>
          <a:bodyPr>
            <a:normAutofit/>
          </a:bodyPr>
          <a:lstStyle>
            <a:lvl1pPr marL="0" indent="0">
              <a:buNone/>
              <a:defRPr sz="1600"/>
            </a:lvl1pPr>
            <a:lvl2pPr marL="0" indent="0">
              <a:buNone/>
              <a:defRPr sz="1400"/>
            </a:lvl2pPr>
          </a:lstStyle>
          <a:p>
            <a:pPr lvl="0"/>
            <a:r>
              <a:rPr lang="en-GB"/>
              <a:t>Click to edit Master text styles</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6653965" y="1792287"/>
            <a:ext cx="4451601" cy="3778751"/>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 name="connsiteX0" fmla="*/ 0 w 4439570"/>
              <a:gd name="connsiteY0" fmla="*/ 0 h 4115636"/>
              <a:gd name="connsiteX1" fmla="*/ 4427538 w 4439570"/>
              <a:gd name="connsiteY1" fmla="*/ 0 h 4115636"/>
              <a:gd name="connsiteX2" fmla="*/ 4439570 w 4439570"/>
              <a:gd name="connsiteY2" fmla="*/ 4115636 h 4115636"/>
              <a:gd name="connsiteX3" fmla="*/ 0 w 4439570"/>
              <a:gd name="connsiteY3" fmla="*/ 3538120 h 4115636"/>
              <a:gd name="connsiteX4" fmla="*/ 0 w 4439570"/>
              <a:gd name="connsiteY4" fmla="*/ 0 h 4115636"/>
              <a:gd name="connsiteX0" fmla="*/ 12032 w 4439570"/>
              <a:gd name="connsiteY0" fmla="*/ 156411 h 4115636"/>
              <a:gd name="connsiteX1" fmla="*/ 4427538 w 4439570"/>
              <a:gd name="connsiteY1" fmla="*/ 0 h 4115636"/>
              <a:gd name="connsiteX2" fmla="*/ 4439570 w 4439570"/>
              <a:gd name="connsiteY2" fmla="*/ 4115636 h 4115636"/>
              <a:gd name="connsiteX3" fmla="*/ 0 w 4439570"/>
              <a:gd name="connsiteY3" fmla="*/ 3538120 h 4115636"/>
              <a:gd name="connsiteX4" fmla="*/ 12032 w 4439570"/>
              <a:gd name="connsiteY4" fmla="*/ 156411 h 4115636"/>
              <a:gd name="connsiteX0" fmla="*/ 12032 w 4439570"/>
              <a:gd name="connsiteY0" fmla="*/ 24063 h 3983288"/>
              <a:gd name="connsiteX1" fmla="*/ 4427538 w 4439570"/>
              <a:gd name="connsiteY1" fmla="*/ 0 h 3983288"/>
              <a:gd name="connsiteX2" fmla="*/ 4439570 w 4439570"/>
              <a:gd name="connsiteY2" fmla="*/ 3983288 h 3983288"/>
              <a:gd name="connsiteX3" fmla="*/ 0 w 4439570"/>
              <a:gd name="connsiteY3" fmla="*/ 3405772 h 3983288"/>
              <a:gd name="connsiteX4" fmla="*/ 12032 w 4439570"/>
              <a:gd name="connsiteY4" fmla="*/ 24063 h 3983288"/>
              <a:gd name="connsiteX0" fmla="*/ 12032 w 4451601"/>
              <a:gd name="connsiteY0" fmla="*/ 24063 h 3778751"/>
              <a:gd name="connsiteX1" fmla="*/ 4427538 w 4451601"/>
              <a:gd name="connsiteY1" fmla="*/ 0 h 3778751"/>
              <a:gd name="connsiteX2" fmla="*/ 4451601 w 4451601"/>
              <a:gd name="connsiteY2" fmla="*/ 3778751 h 3778751"/>
              <a:gd name="connsiteX3" fmla="*/ 0 w 4451601"/>
              <a:gd name="connsiteY3" fmla="*/ 3405772 h 3778751"/>
              <a:gd name="connsiteX4" fmla="*/ 12032 w 4451601"/>
              <a:gd name="connsiteY4" fmla="*/ 24063 h 3778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601" h="3778751">
                <a:moveTo>
                  <a:pt x="12032" y="24063"/>
                </a:moveTo>
                <a:lnTo>
                  <a:pt x="4427538" y="0"/>
                </a:lnTo>
                <a:cubicBezTo>
                  <a:pt x="4431549" y="1371879"/>
                  <a:pt x="4447590" y="2406872"/>
                  <a:pt x="4451601" y="3778751"/>
                </a:cubicBezTo>
                <a:lnTo>
                  <a:pt x="0" y="3405772"/>
                </a:lnTo>
                <a:cubicBezTo>
                  <a:pt x="4011" y="2278536"/>
                  <a:pt x="8021" y="1151299"/>
                  <a:pt x="12032" y="24063"/>
                </a:cubicBez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sp>
        <p:nvSpPr>
          <p:cNvPr id="4" name="Slide Number Placeholder 5">
            <a:extLst>
              <a:ext uri="{FF2B5EF4-FFF2-40B4-BE49-F238E27FC236}">
                <a16:creationId xmlns:a16="http://schemas.microsoft.com/office/drawing/2014/main" id="{427F3DD0-6E38-025D-09C4-80F9A4A6734F}"/>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9" name="Picture 8" descr="Blue text on a black background&#10;&#10;Description automatically generated">
            <a:extLst>
              <a:ext uri="{FF2B5EF4-FFF2-40B4-BE49-F238E27FC236}">
                <a16:creationId xmlns:a16="http://schemas.microsoft.com/office/drawing/2014/main" id="{30A5F0EA-C7AD-76C2-A3FA-7E303A8777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6" name="SmartArt Placeholder 5">
            <a:extLst>
              <a:ext uri="{FF2B5EF4-FFF2-40B4-BE49-F238E27FC236}">
                <a16:creationId xmlns:a16="http://schemas.microsoft.com/office/drawing/2014/main" id="{DFB82D7B-074C-FDB1-A67C-7A212FE6202E}"/>
              </a:ext>
            </a:extLst>
          </p:cNvPr>
          <p:cNvSpPr>
            <a:spLocks noGrp="1"/>
          </p:cNvSpPr>
          <p:nvPr>
            <p:ph type="dgm" sz="quarter" idx="20"/>
          </p:nvPr>
        </p:nvSpPr>
        <p:spPr>
          <a:xfrm>
            <a:off x="864899" y="2545918"/>
            <a:ext cx="1265237" cy="1265237"/>
          </a:xfrm>
        </p:spPr>
        <p:txBody>
          <a:bodyPr>
            <a:normAutofit/>
          </a:bodyPr>
          <a:lstStyle>
            <a:lvl1pPr>
              <a:defRPr sz="1400">
                <a:solidFill>
                  <a:schemeClr val="bg2"/>
                </a:solidFill>
              </a:defRPr>
            </a:lvl1pPr>
          </a:lstStyle>
          <a:p>
            <a:r>
              <a:rPr lang="en-GB"/>
              <a:t>Click icon to add SmartArt graphic</a:t>
            </a:r>
            <a:endParaRPr lang="en-IE"/>
          </a:p>
        </p:txBody>
      </p:sp>
      <p:sp>
        <p:nvSpPr>
          <p:cNvPr id="8" name="SmartArt Placeholder 5">
            <a:extLst>
              <a:ext uri="{FF2B5EF4-FFF2-40B4-BE49-F238E27FC236}">
                <a16:creationId xmlns:a16="http://schemas.microsoft.com/office/drawing/2014/main" id="{BA17BCE1-2BD0-08AE-1FBD-F59533BFAFC7}"/>
              </a:ext>
            </a:extLst>
          </p:cNvPr>
          <p:cNvSpPr>
            <a:spLocks noGrp="1"/>
          </p:cNvSpPr>
          <p:nvPr>
            <p:ph type="dgm" sz="quarter" idx="21"/>
          </p:nvPr>
        </p:nvSpPr>
        <p:spPr>
          <a:xfrm>
            <a:off x="3503712" y="2545918"/>
            <a:ext cx="1265237" cy="1265237"/>
          </a:xfrm>
        </p:spPr>
        <p:txBody>
          <a:bodyPr>
            <a:normAutofit/>
          </a:bodyPr>
          <a:lstStyle>
            <a:lvl1pPr>
              <a:defRPr sz="1400">
                <a:solidFill>
                  <a:schemeClr val="bg2"/>
                </a:solidFill>
              </a:defRPr>
            </a:lvl1pPr>
          </a:lstStyle>
          <a:p>
            <a:r>
              <a:rPr lang="en-GB"/>
              <a:t>Click icon to add SmartArt graphic</a:t>
            </a:r>
            <a:endParaRPr lang="en-IE"/>
          </a:p>
        </p:txBody>
      </p:sp>
      <p:sp>
        <p:nvSpPr>
          <p:cNvPr id="10" name="SmartArt Placeholder 5">
            <a:extLst>
              <a:ext uri="{FF2B5EF4-FFF2-40B4-BE49-F238E27FC236}">
                <a16:creationId xmlns:a16="http://schemas.microsoft.com/office/drawing/2014/main" id="{004D7ED1-F790-F5A4-16A2-1A7DE0E9885B}"/>
              </a:ext>
            </a:extLst>
          </p:cNvPr>
          <p:cNvSpPr>
            <a:spLocks noGrp="1"/>
          </p:cNvSpPr>
          <p:nvPr>
            <p:ph type="dgm" sz="quarter" idx="22"/>
          </p:nvPr>
        </p:nvSpPr>
        <p:spPr>
          <a:xfrm>
            <a:off x="864899" y="4247891"/>
            <a:ext cx="1265237" cy="1265237"/>
          </a:xfrm>
        </p:spPr>
        <p:txBody>
          <a:bodyPr>
            <a:normAutofit/>
          </a:bodyPr>
          <a:lstStyle>
            <a:lvl1pPr>
              <a:defRPr sz="1400">
                <a:solidFill>
                  <a:schemeClr val="bg2"/>
                </a:solidFill>
              </a:defRPr>
            </a:lvl1pPr>
          </a:lstStyle>
          <a:p>
            <a:r>
              <a:rPr lang="en-GB"/>
              <a:t>Click icon to add SmartArt graphic</a:t>
            </a:r>
            <a:endParaRPr lang="en-IE"/>
          </a:p>
        </p:txBody>
      </p:sp>
      <p:sp>
        <p:nvSpPr>
          <p:cNvPr id="11" name="SmartArt Placeholder 5">
            <a:extLst>
              <a:ext uri="{FF2B5EF4-FFF2-40B4-BE49-F238E27FC236}">
                <a16:creationId xmlns:a16="http://schemas.microsoft.com/office/drawing/2014/main" id="{450FE0F2-05B0-E19F-D6DF-86D291836CCE}"/>
              </a:ext>
            </a:extLst>
          </p:cNvPr>
          <p:cNvSpPr>
            <a:spLocks noGrp="1"/>
          </p:cNvSpPr>
          <p:nvPr>
            <p:ph type="dgm" sz="quarter" idx="23"/>
          </p:nvPr>
        </p:nvSpPr>
        <p:spPr>
          <a:xfrm>
            <a:off x="3503712" y="4247891"/>
            <a:ext cx="1265237" cy="1265237"/>
          </a:xfrm>
        </p:spPr>
        <p:txBody>
          <a:bodyPr>
            <a:normAutofit/>
          </a:bodyPr>
          <a:lstStyle>
            <a:lvl1pPr>
              <a:defRPr sz="1400">
                <a:solidFill>
                  <a:schemeClr val="bg2"/>
                </a:solidFill>
              </a:defRPr>
            </a:lvl1pPr>
          </a:lstStyle>
          <a:p>
            <a:r>
              <a:rPr lang="en-GB"/>
              <a:t>Click icon to add SmartArt graphic</a:t>
            </a:r>
            <a:endParaRPr lang="en-IE"/>
          </a:p>
        </p:txBody>
      </p:sp>
      <p:pic>
        <p:nvPicPr>
          <p:cNvPr id="16" name="Graphic 15">
            <a:extLst>
              <a:ext uri="{FF2B5EF4-FFF2-40B4-BE49-F238E27FC236}">
                <a16:creationId xmlns:a16="http://schemas.microsoft.com/office/drawing/2014/main" id="{490A0881-B830-13C6-E8C2-D8F8E05BC279}"/>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17" name="Graphic 16">
            <a:extLst>
              <a:ext uri="{FF2B5EF4-FFF2-40B4-BE49-F238E27FC236}">
                <a16:creationId xmlns:a16="http://schemas.microsoft.com/office/drawing/2014/main" id="{F47B84C5-584F-1D4F-9460-2BAA059F0A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993197105"/>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itle Content and Image">
    <p:spTree>
      <p:nvGrpSpPr>
        <p:cNvPr id="1" name=""/>
        <p:cNvGrpSpPr/>
        <p:nvPr/>
      </p:nvGrpSpPr>
      <p:grpSpPr>
        <a:xfrm>
          <a:off x="0" y="0"/>
          <a:ext cx="0" cy="0"/>
          <a:chOff x="0" y="0"/>
          <a:chExt cx="0" cy="0"/>
        </a:xfrm>
      </p:grpSpPr>
      <p:pic>
        <p:nvPicPr>
          <p:cNvPr id="3" name="Picture 2" descr="A blue square with white lines&#10;&#10;Description automatically generated">
            <a:extLst>
              <a:ext uri="{FF2B5EF4-FFF2-40B4-BE49-F238E27FC236}">
                <a16:creationId xmlns:a16="http://schemas.microsoft.com/office/drawing/2014/main" id="{211A8066-5A29-0D0F-DE06-8AD4CD7CC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6096000" y="1271934"/>
            <a:ext cx="5326951" cy="1325563"/>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F52E67A6-7FFC-4A83-839E-2C9C0F8F5045}"/>
              </a:ext>
            </a:extLst>
          </p:cNvPr>
          <p:cNvSpPr>
            <a:spLocks noGrp="1"/>
          </p:cNvSpPr>
          <p:nvPr>
            <p:ph type="body" sz="quarter" idx="18"/>
          </p:nvPr>
        </p:nvSpPr>
        <p:spPr>
          <a:xfrm>
            <a:off x="6096000" y="2659732"/>
            <a:ext cx="5334000" cy="3139490"/>
          </a:xfrm>
        </p:spPr>
        <p:txBody>
          <a:bodyPr/>
          <a:lstStyle>
            <a:lvl1pPr marL="0" indent="0">
              <a:buNone/>
              <a:defRPr/>
            </a:lvl1pPr>
            <a:lvl2pPr marL="0" indent="0">
              <a:buNone/>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A6B730D7-C0DE-BC64-5AA9-8E3758562E5E}"/>
              </a:ext>
            </a:extLst>
          </p:cNvPr>
          <p:cNvSpPr>
            <a:spLocks noGrp="1"/>
          </p:cNvSpPr>
          <p:nvPr>
            <p:ph type="pic" sz="quarter" idx="19" hasCustomPrompt="1"/>
          </p:nvPr>
        </p:nvSpPr>
        <p:spPr>
          <a:xfrm>
            <a:off x="1071312" y="1659940"/>
            <a:ext cx="4427538" cy="3538120"/>
          </a:xfrm>
          <a:custGeom>
            <a:avLst/>
            <a:gdLst>
              <a:gd name="connsiteX0" fmla="*/ 0 w 4427538"/>
              <a:gd name="connsiteY0" fmla="*/ 0 h 3273425"/>
              <a:gd name="connsiteX1" fmla="*/ 4427538 w 4427538"/>
              <a:gd name="connsiteY1" fmla="*/ 0 h 3273425"/>
              <a:gd name="connsiteX2" fmla="*/ 4427538 w 4427538"/>
              <a:gd name="connsiteY2" fmla="*/ 3273425 h 3273425"/>
              <a:gd name="connsiteX3" fmla="*/ 0 w 4427538"/>
              <a:gd name="connsiteY3" fmla="*/ 3273425 h 3273425"/>
              <a:gd name="connsiteX4" fmla="*/ 0 w 4427538"/>
              <a:gd name="connsiteY4" fmla="*/ 0 h 3273425"/>
              <a:gd name="connsiteX0" fmla="*/ 0 w 4427538"/>
              <a:gd name="connsiteY0" fmla="*/ 0 h 3538120"/>
              <a:gd name="connsiteX1" fmla="*/ 4427538 w 4427538"/>
              <a:gd name="connsiteY1" fmla="*/ 0 h 3538120"/>
              <a:gd name="connsiteX2" fmla="*/ 4427538 w 4427538"/>
              <a:gd name="connsiteY2" fmla="*/ 3273425 h 3538120"/>
              <a:gd name="connsiteX3" fmla="*/ 0 w 4427538"/>
              <a:gd name="connsiteY3" fmla="*/ 3538120 h 3538120"/>
              <a:gd name="connsiteX4" fmla="*/ 0 w 4427538"/>
              <a:gd name="connsiteY4" fmla="*/ 0 h 3538120"/>
              <a:gd name="connsiteX0" fmla="*/ 0 w 4427538"/>
              <a:gd name="connsiteY0" fmla="*/ 0 h 3538120"/>
              <a:gd name="connsiteX1" fmla="*/ 4427538 w 4427538"/>
              <a:gd name="connsiteY1" fmla="*/ 0 h 3538120"/>
              <a:gd name="connsiteX2" fmla="*/ 4427538 w 4427538"/>
              <a:gd name="connsiteY2" fmla="*/ 3237331 h 3538120"/>
              <a:gd name="connsiteX3" fmla="*/ 0 w 4427538"/>
              <a:gd name="connsiteY3" fmla="*/ 3538120 h 3538120"/>
              <a:gd name="connsiteX4" fmla="*/ 0 w 4427538"/>
              <a:gd name="connsiteY4" fmla="*/ 0 h 353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7538" h="3538120">
                <a:moveTo>
                  <a:pt x="0" y="0"/>
                </a:moveTo>
                <a:lnTo>
                  <a:pt x="4427538" y="0"/>
                </a:lnTo>
                <a:lnTo>
                  <a:pt x="4427538" y="3237331"/>
                </a:lnTo>
                <a:lnTo>
                  <a:pt x="0" y="3538120"/>
                </a:lnTo>
                <a:lnTo>
                  <a:pt x="0" y="0"/>
                </a:lnTo>
                <a:close/>
              </a:path>
            </a:pathLst>
          </a:custGeom>
        </p:spPr>
        <p:txBody>
          <a:bodyPr anchor="ctr"/>
          <a:lstStyle>
            <a:lvl1pPr marL="0" indent="0" algn="ctr">
              <a:buNone/>
              <a:defRPr>
                <a:solidFill>
                  <a:schemeClr val="tx1">
                    <a:lumMod val="95000"/>
                  </a:schemeClr>
                </a:solidFill>
              </a:defRPr>
            </a:lvl1pPr>
          </a:lstStyle>
          <a:p>
            <a:r>
              <a:rPr lang="it-IT" dirty="0"/>
              <a:t>Click to </a:t>
            </a:r>
            <a:r>
              <a:rPr lang="it-IT" dirty="0" err="1"/>
              <a:t>insert</a:t>
            </a:r>
            <a:r>
              <a:rPr lang="it-IT" dirty="0"/>
              <a:t> picture</a:t>
            </a:r>
            <a:endParaRPr lang="en-IE" dirty="0"/>
          </a:p>
        </p:txBody>
      </p:sp>
      <p:pic>
        <p:nvPicPr>
          <p:cNvPr id="4" name="Graphic 3">
            <a:extLst>
              <a:ext uri="{FF2B5EF4-FFF2-40B4-BE49-F238E27FC236}">
                <a16:creationId xmlns:a16="http://schemas.microsoft.com/office/drawing/2014/main" id="{B52FE797-9193-7ED9-2536-F9789FB56FE8}"/>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9" name="Graphic 8">
            <a:extLst>
              <a:ext uri="{FF2B5EF4-FFF2-40B4-BE49-F238E27FC236}">
                <a16:creationId xmlns:a16="http://schemas.microsoft.com/office/drawing/2014/main" id="{249A899C-F7C6-08CD-8470-53FB000F7C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6402024"/>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ext slide">
    <p:spTree>
      <p:nvGrpSpPr>
        <p:cNvPr id="1" name=""/>
        <p:cNvGrpSpPr/>
        <p:nvPr/>
      </p:nvGrpSpPr>
      <p:grpSpPr>
        <a:xfrm>
          <a:off x="0" y="0"/>
          <a:ext cx="0" cy="0"/>
          <a:chOff x="0" y="0"/>
          <a:chExt cx="0" cy="0"/>
        </a:xfrm>
      </p:grpSpPr>
      <p:pic>
        <p:nvPicPr>
          <p:cNvPr id="3" name="Picture 2" descr="A blue square with white lines&#10;&#10;Description automatically generated">
            <a:extLst>
              <a:ext uri="{FF2B5EF4-FFF2-40B4-BE49-F238E27FC236}">
                <a16:creationId xmlns:a16="http://schemas.microsoft.com/office/drawing/2014/main" id="{A87A885A-91CF-769F-B384-52A91593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505327"/>
            <a:ext cx="8286720" cy="1155032"/>
          </a:xfrm>
        </p:spPr>
        <p:txBody>
          <a:bodyPr anchor="b"/>
          <a:lstStyle>
            <a:lvl1pPr>
              <a:defRPr>
                <a:solidFill>
                  <a:schemeClr val="accent2"/>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1A2239C1-20A5-0EA3-EAA6-1E76F628FB31}"/>
              </a:ext>
            </a:extLst>
          </p:cNvPr>
          <p:cNvSpPr>
            <a:spLocks noGrp="1"/>
          </p:cNvSpPr>
          <p:nvPr>
            <p:ph type="body" sz="quarter" idx="13"/>
          </p:nvPr>
        </p:nvSpPr>
        <p:spPr>
          <a:xfrm>
            <a:off x="334963" y="1684421"/>
            <a:ext cx="8315742" cy="1949116"/>
          </a:xfrm>
        </p:spPr>
        <p:txBody>
          <a:bodyPr>
            <a:normAutofit/>
          </a:bodyPr>
          <a:lstStyle>
            <a:lvl1pPr marL="0" indent="0">
              <a:buNone/>
              <a:defRPr sz="1600"/>
            </a:lvl1pPr>
          </a:lstStyle>
          <a:p>
            <a:pPr lvl="0"/>
            <a:r>
              <a:rPr lang="en-GB"/>
              <a:t>Click to edit Master text styles</a:t>
            </a:r>
          </a:p>
        </p:txBody>
      </p:sp>
      <p:sp>
        <p:nvSpPr>
          <p:cNvPr id="11" name="Title 1">
            <a:extLst>
              <a:ext uri="{FF2B5EF4-FFF2-40B4-BE49-F238E27FC236}">
                <a16:creationId xmlns:a16="http://schemas.microsoft.com/office/drawing/2014/main" id="{4D08022B-6165-D6E3-F1A1-982424D013BD}"/>
              </a:ext>
            </a:extLst>
          </p:cNvPr>
          <p:cNvSpPr txBox="1">
            <a:spLocks/>
          </p:cNvSpPr>
          <p:nvPr/>
        </p:nvSpPr>
        <p:spPr>
          <a:xfrm>
            <a:off x="363985" y="4042612"/>
            <a:ext cx="8286720" cy="6938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accent2"/>
                </a:solidFill>
                <a:latin typeface="+mj-lt"/>
                <a:ea typeface="+mj-ea"/>
                <a:cs typeface="+mj-cs"/>
              </a:defRPr>
            </a:lvl1pPr>
          </a:lstStyle>
          <a:p>
            <a:r>
              <a:rPr lang="en-GB" dirty="0"/>
              <a:t>Click to edit title slide</a:t>
            </a:r>
            <a:endParaRPr lang="en-IE" dirty="0"/>
          </a:p>
        </p:txBody>
      </p:sp>
      <p:sp>
        <p:nvSpPr>
          <p:cNvPr id="13" name="Text Placeholder 6">
            <a:extLst>
              <a:ext uri="{FF2B5EF4-FFF2-40B4-BE49-F238E27FC236}">
                <a16:creationId xmlns:a16="http://schemas.microsoft.com/office/drawing/2014/main" id="{D7EDAE8F-5494-C39A-B945-5012DBAF2CF0}"/>
              </a:ext>
            </a:extLst>
          </p:cNvPr>
          <p:cNvSpPr>
            <a:spLocks noGrp="1"/>
          </p:cNvSpPr>
          <p:nvPr>
            <p:ph type="body" sz="quarter" idx="14"/>
          </p:nvPr>
        </p:nvSpPr>
        <p:spPr>
          <a:xfrm>
            <a:off x="334963" y="4760496"/>
            <a:ext cx="8315742" cy="1014662"/>
          </a:xfrm>
        </p:spPr>
        <p:txBody>
          <a:bodyPr>
            <a:normAutofit/>
          </a:bodyPr>
          <a:lstStyle>
            <a:lvl1pPr marL="0" indent="0">
              <a:buNone/>
              <a:defRPr sz="1600"/>
            </a:lvl1pPr>
          </a:lstStyle>
          <a:p>
            <a:pPr lvl="0"/>
            <a:r>
              <a:rPr lang="en-GB"/>
              <a:t>Click to edit Master text styles</a:t>
            </a:r>
          </a:p>
        </p:txBody>
      </p:sp>
      <p:pic>
        <p:nvPicPr>
          <p:cNvPr id="8" name="Graphic 7">
            <a:extLst>
              <a:ext uri="{FF2B5EF4-FFF2-40B4-BE49-F238E27FC236}">
                <a16:creationId xmlns:a16="http://schemas.microsoft.com/office/drawing/2014/main" id="{16AE8675-1C57-2A5D-0B70-31FC5986297E}"/>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9" name="Graphic 8">
            <a:extLst>
              <a:ext uri="{FF2B5EF4-FFF2-40B4-BE49-F238E27FC236}">
                <a16:creationId xmlns:a16="http://schemas.microsoft.com/office/drawing/2014/main" id="{C55DA862-593B-0268-131D-37013E5903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58307403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ext slide">
    <p:spTree>
      <p:nvGrpSpPr>
        <p:cNvPr id="1" name=""/>
        <p:cNvGrpSpPr/>
        <p:nvPr/>
      </p:nvGrpSpPr>
      <p:grpSpPr>
        <a:xfrm>
          <a:off x="0" y="0"/>
          <a:ext cx="0" cy="0"/>
          <a:chOff x="0" y="0"/>
          <a:chExt cx="0" cy="0"/>
        </a:xfrm>
      </p:grpSpPr>
      <p:pic>
        <p:nvPicPr>
          <p:cNvPr id="10" name="Picture 9" descr="A blue square with white lines&#10;&#10;Description automatically generated">
            <a:extLst>
              <a:ext uri="{FF2B5EF4-FFF2-40B4-BE49-F238E27FC236}">
                <a16:creationId xmlns:a16="http://schemas.microsoft.com/office/drawing/2014/main" id="{5158C45F-8AA2-37DC-274C-52C6789AF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505327"/>
            <a:ext cx="8286720" cy="1155032"/>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14" name="Slide Number Placeholder 5">
            <a:extLst>
              <a:ext uri="{FF2B5EF4-FFF2-40B4-BE49-F238E27FC236}">
                <a16:creationId xmlns:a16="http://schemas.microsoft.com/office/drawing/2014/main" id="{5A33C91D-A9C3-0DB6-739C-78C1F4C58051}"/>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6" name="Graphic 7">
            <a:extLst>
              <a:ext uri="{FF2B5EF4-FFF2-40B4-BE49-F238E27FC236}">
                <a16:creationId xmlns:a16="http://schemas.microsoft.com/office/drawing/2014/main" id="{FED1A427-FBBA-EAE2-CFEC-1E8A398A6029}"/>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sp>
        <p:nvSpPr>
          <p:cNvPr id="7" name="Text Placeholder 6">
            <a:extLst>
              <a:ext uri="{FF2B5EF4-FFF2-40B4-BE49-F238E27FC236}">
                <a16:creationId xmlns:a16="http://schemas.microsoft.com/office/drawing/2014/main" id="{1A2239C1-20A5-0EA3-EAA6-1E76F628FB31}"/>
              </a:ext>
            </a:extLst>
          </p:cNvPr>
          <p:cNvSpPr>
            <a:spLocks noGrp="1"/>
          </p:cNvSpPr>
          <p:nvPr>
            <p:ph type="body" sz="quarter" idx="13"/>
          </p:nvPr>
        </p:nvSpPr>
        <p:spPr>
          <a:xfrm>
            <a:off x="334963" y="1684421"/>
            <a:ext cx="8315742" cy="1949116"/>
          </a:xfrm>
        </p:spPr>
        <p:txBody>
          <a:bodyPr>
            <a:normAutofit/>
          </a:bodyPr>
          <a:lstStyle>
            <a:lvl1pPr marL="0" indent="0">
              <a:buNone/>
              <a:defRPr sz="1600"/>
            </a:lvl1pPr>
          </a:lstStyle>
          <a:p>
            <a:pPr lvl="0"/>
            <a:r>
              <a:rPr lang="en-GB"/>
              <a:t>Click to edit Master text styles</a:t>
            </a:r>
          </a:p>
        </p:txBody>
      </p:sp>
      <p:sp>
        <p:nvSpPr>
          <p:cNvPr id="11" name="Title 1">
            <a:extLst>
              <a:ext uri="{FF2B5EF4-FFF2-40B4-BE49-F238E27FC236}">
                <a16:creationId xmlns:a16="http://schemas.microsoft.com/office/drawing/2014/main" id="{4D08022B-6165-D6E3-F1A1-982424D013BD}"/>
              </a:ext>
            </a:extLst>
          </p:cNvPr>
          <p:cNvSpPr txBox="1">
            <a:spLocks/>
          </p:cNvSpPr>
          <p:nvPr/>
        </p:nvSpPr>
        <p:spPr>
          <a:xfrm>
            <a:off x="363985" y="4042612"/>
            <a:ext cx="8286720" cy="6938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accent2"/>
                </a:solidFill>
                <a:latin typeface="+mj-lt"/>
                <a:ea typeface="+mj-ea"/>
                <a:cs typeface="+mj-cs"/>
              </a:defRPr>
            </a:lvl1pPr>
          </a:lstStyle>
          <a:p>
            <a:r>
              <a:rPr lang="en-GB" dirty="0">
                <a:solidFill>
                  <a:schemeClr val="tx1"/>
                </a:solidFill>
              </a:rPr>
              <a:t>Click to edit title slide</a:t>
            </a:r>
            <a:endParaRPr lang="en-IE" dirty="0">
              <a:solidFill>
                <a:schemeClr val="tx1"/>
              </a:solidFill>
            </a:endParaRPr>
          </a:p>
        </p:txBody>
      </p:sp>
      <p:sp>
        <p:nvSpPr>
          <p:cNvPr id="13" name="Text Placeholder 6">
            <a:extLst>
              <a:ext uri="{FF2B5EF4-FFF2-40B4-BE49-F238E27FC236}">
                <a16:creationId xmlns:a16="http://schemas.microsoft.com/office/drawing/2014/main" id="{D7EDAE8F-5494-C39A-B945-5012DBAF2CF0}"/>
              </a:ext>
            </a:extLst>
          </p:cNvPr>
          <p:cNvSpPr>
            <a:spLocks noGrp="1"/>
          </p:cNvSpPr>
          <p:nvPr>
            <p:ph type="body" sz="quarter" idx="14"/>
          </p:nvPr>
        </p:nvSpPr>
        <p:spPr>
          <a:xfrm>
            <a:off x="334963" y="4760496"/>
            <a:ext cx="8315742" cy="1014662"/>
          </a:xfrm>
        </p:spPr>
        <p:txBody>
          <a:bodyPr>
            <a:normAutofit/>
          </a:bodyPr>
          <a:lstStyle>
            <a:lvl1pPr marL="0" indent="0">
              <a:buNone/>
              <a:defRPr sz="1600"/>
            </a:lvl1pPr>
          </a:lstStyle>
          <a:p>
            <a:pPr lvl="0"/>
            <a:r>
              <a:rPr lang="en-GB"/>
              <a:t>Click to edit Master text styles</a:t>
            </a:r>
          </a:p>
        </p:txBody>
      </p:sp>
      <p:pic>
        <p:nvPicPr>
          <p:cNvPr id="15" name="Graphic 14">
            <a:extLst>
              <a:ext uri="{FF2B5EF4-FFF2-40B4-BE49-F238E27FC236}">
                <a16:creationId xmlns:a16="http://schemas.microsoft.com/office/drawing/2014/main" id="{5D023F40-5F94-C0FA-A716-003F9A23928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6" name="Graphic 15">
            <a:extLst>
              <a:ext uri="{FF2B5EF4-FFF2-40B4-BE49-F238E27FC236}">
                <a16:creationId xmlns:a16="http://schemas.microsoft.com/office/drawing/2014/main" id="{45A12AA2-15E8-6AB5-62CE-8B323D3B2B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683296792"/>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ext slide">
    <p:spTree>
      <p:nvGrpSpPr>
        <p:cNvPr id="1" name=""/>
        <p:cNvGrpSpPr/>
        <p:nvPr/>
      </p:nvGrpSpPr>
      <p:grpSpPr>
        <a:xfrm>
          <a:off x="0" y="0"/>
          <a:ext cx="0" cy="0"/>
          <a:chOff x="0" y="0"/>
          <a:chExt cx="0" cy="0"/>
        </a:xfrm>
      </p:grpSpPr>
      <p:pic>
        <p:nvPicPr>
          <p:cNvPr id="5" name="Picture 4" descr="A white surface with a blue background&#10;&#10;Description automatically generated with medium confidence">
            <a:extLst>
              <a:ext uri="{FF2B5EF4-FFF2-40B4-BE49-F238E27FC236}">
                <a16:creationId xmlns:a16="http://schemas.microsoft.com/office/drawing/2014/main" id="{B6126747-7D16-712C-D78D-795FF5E4C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0E476D-70E1-1440-4AC9-B7EBCD8D20B9}"/>
              </a:ext>
            </a:extLst>
          </p:cNvPr>
          <p:cNvSpPr>
            <a:spLocks noGrp="1"/>
          </p:cNvSpPr>
          <p:nvPr>
            <p:ph type="title" hasCustomPrompt="1"/>
          </p:nvPr>
        </p:nvSpPr>
        <p:spPr>
          <a:xfrm>
            <a:off x="363985" y="505327"/>
            <a:ext cx="8286720" cy="1155032"/>
          </a:xfrm>
        </p:spPr>
        <p:txBody>
          <a:bodyPr anchor="b"/>
          <a:lstStyle>
            <a:lvl1pPr>
              <a:defRPr>
                <a:solidFill>
                  <a:schemeClr val="tx1"/>
                </a:solidFill>
              </a:defRPr>
            </a:lvl1pPr>
          </a:lstStyle>
          <a:p>
            <a:r>
              <a:rPr lang="en-GB" dirty="0"/>
              <a:t>Click to edit title slide</a:t>
            </a:r>
            <a:endParaRPr lang="en-IE" dirty="0"/>
          </a:p>
        </p:txBody>
      </p:sp>
      <p:sp>
        <p:nvSpPr>
          <p:cNvPr id="12" name="Slide Number Placeholder 5">
            <a:extLst>
              <a:ext uri="{FF2B5EF4-FFF2-40B4-BE49-F238E27FC236}">
                <a16:creationId xmlns:a16="http://schemas.microsoft.com/office/drawing/2014/main" id="{294EB92C-22CA-779D-5B20-26D153DF8597}"/>
              </a:ext>
            </a:extLst>
          </p:cNvPr>
          <p:cNvSpPr txBox="1">
            <a:spLocks/>
          </p:cNvSpPr>
          <p:nvPr/>
        </p:nvSpPr>
        <p:spPr>
          <a:xfrm>
            <a:off x="11239130" y="20748"/>
            <a:ext cx="62957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E" dirty="0">
              <a:solidFill>
                <a:schemeClr val="tx1"/>
              </a:solidFill>
            </a:endParaRPr>
          </a:p>
        </p:txBody>
      </p:sp>
      <p:sp>
        <p:nvSpPr>
          <p:cNvPr id="7" name="Text Placeholder 6">
            <a:extLst>
              <a:ext uri="{FF2B5EF4-FFF2-40B4-BE49-F238E27FC236}">
                <a16:creationId xmlns:a16="http://schemas.microsoft.com/office/drawing/2014/main" id="{1A2239C1-20A5-0EA3-EAA6-1E76F628FB31}"/>
              </a:ext>
            </a:extLst>
          </p:cNvPr>
          <p:cNvSpPr>
            <a:spLocks noGrp="1"/>
          </p:cNvSpPr>
          <p:nvPr>
            <p:ph type="body" sz="quarter" idx="13"/>
          </p:nvPr>
        </p:nvSpPr>
        <p:spPr>
          <a:xfrm>
            <a:off x="334963" y="1684421"/>
            <a:ext cx="8315742" cy="1949116"/>
          </a:xfrm>
        </p:spPr>
        <p:txBody>
          <a:bodyPr>
            <a:normAutofit/>
          </a:bodyPr>
          <a:lstStyle>
            <a:lvl1pPr marL="0" indent="0">
              <a:buNone/>
              <a:defRPr sz="1600"/>
            </a:lvl1pPr>
          </a:lstStyle>
          <a:p>
            <a:pPr lvl="0"/>
            <a:r>
              <a:rPr lang="en-GB"/>
              <a:t>Click to edit Master text styles</a:t>
            </a:r>
          </a:p>
        </p:txBody>
      </p:sp>
      <p:sp>
        <p:nvSpPr>
          <p:cNvPr id="11" name="Title 1">
            <a:extLst>
              <a:ext uri="{FF2B5EF4-FFF2-40B4-BE49-F238E27FC236}">
                <a16:creationId xmlns:a16="http://schemas.microsoft.com/office/drawing/2014/main" id="{4D08022B-6165-D6E3-F1A1-982424D013BD}"/>
              </a:ext>
            </a:extLst>
          </p:cNvPr>
          <p:cNvSpPr txBox="1">
            <a:spLocks/>
          </p:cNvSpPr>
          <p:nvPr/>
        </p:nvSpPr>
        <p:spPr>
          <a:xfrm>
            <a:off x="363985" y="4042612"/>
            <a:ext cx="8286720" cy="6938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accent2"/>
                </a:solidFill>
                <a:latin typeface="+mj-lt"/>
                <a:ea typeface="+mj-ea"/>
                <a:cs typeface="+mj-cs"/>
              </a:defRPr>
            </a:lvl1pPr>
          </a:lstStyle>
          <a:p>
            <a:r>
              <a:rPr lang="en-GB" dirty="0">
                <a:solidFill>
                  <a:schemeClr val="tx1"/>
                </a:solidFill>
              </a:rPr>
              <a:t>Click to edit title slide</a:t>
            </a:r>
            <a:endParaRPr lang="en-IE" dirty="0">
              <a:solidFill>
                <a:schemeClr val="tx1"/>
              </a:solidFill>
            </a:endParaRPr>
          </a:p>
        </p:txBody>
      </p:sp>
      <p:sp>
        <p:nvSpPr>
          <p:cNvPr id="13" name="Text Placeholder 6">
            <a:extLst>
              <a:ext uri="{FF2B5EF4-FFF2-40B4-BE49-F238E27FC236}">
                <a16:creationId xmlns:a16="http://schemas.microsoft.com/office/drawing/2014/main" id="{D7EDAE8F-5494-C39A-B945-5012DBAF2CF0}"/>
              </a:ext>
            </a:extLst>
          </p:cNvPr>
          <p:cNvSpPr>
            <a:spLocks noGrp="1"/>
          </p:cNvSpPr>
          <p:nvPr>
            <p:ph type="body" sz="quarter" idx="14"/>
          </p:nvPr>
        </p:nvSpPr>
        <p:spPr>
          <a:xfrm>
            <a:off x="334963" y="4760496"/>
            <a:ext cx="8315742" cy="1014662"/>
          </a:xfrm>
        </p:spPr>
        <p:txBody>
          <a:bodyPr>
            <a:normAutofit/>
          </a:bodyPr>
          <a:lstStyle>
            <a:lvl1pPr marL="0" indent="0">
              <a:buNone/>
              <a:defRPr sz="1600"/>
            </a:lvl1pPr>
          </a:lstStyle>
          <a:p>
            <a:pPr lvl="0"/>
            <a:r>
              <a:rPr lang="en-GB"/>
              <a:t>Click to edit Master text styles</a:t>
            </a:r>
          </a:p>
        </p:txBody>
      </p:sp>
      <p:sp>
        <p:nvSpPr>
          <p:cNvPr id="4" name="Slide Number Placeholder 5">
            <a:extLst>
              <a:ext uri="{FF2B5EF4-FFF2-40B4-BE49-F238E27FC236}">
                <a16:creationId xmlns:a16="http://schemas.microsoft.com/office/drawing/2014/main" id="{3E8A3F91-582E-A816-924F-21FB4A2D3048}"/>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9" name="Picture 8" descr="Blue text on a black background&#10;&#10;Description automatically generated">
            <a:extLst>
              <a:ext uri="{FF2B5EF4-FFF2-40B4-BE49-F238E27FC236}">
                <a16:creationId xmlns:a16="http://schemas.microsoft.com/office/drawing/2014/main" id="{5D0ED62C-2B2A-E90B-4B0F-B5ED9C710A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pic>
        <p:nvPicPr>
          <p:cNvPr id="6" name="Graphic 5">
            <a:extLst>
              <a:ext uri="{FF2B5EF4-FFF2-40B4-BE49-F238E27FC236}">
                <a16:creationId xmlns:a16="http://schemas.microsoft.com/office/drawing/2014/main" id="{A4352055-FAD2-FCB6-8461-EEC4247F50C4}"/>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8" name="Graphic 7">
            <a:extLst>
              <a:ext uri="{FF2B5EF4-FFF2-40B4-BE49-F238E27FC236}">
                <a16:creationId xmlns:a16="http://schemas.microsoft.com/office/drawing/2014/main" id="{6D57BE48-EE9C-D9D1-E49E-994316F9E3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716433602"/>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reak page with statistic">
    <p:spTree>
      <p:nvGrpSpPr>
        <p:cNvPr id="1" name=""/>
        <p:cNvGrpSpPr/>
        <p:nvPr/>
      </p:nvGrpSpPr>
      <p:grpSpPr>
        <a:xfrm>
          <a:off x="0" y="0"/>
          <a:ext cx="0" cy="0"/>
          <a:chOff x="0" y="0"/>
          <a:chExt cx="0" cy="0"/>
        </a:xfrm>
      </p:grpSpPr>
      <p:pic>
        <p:nvPicPr>
          <p:cNvPr id="8" name="Picture 7" descr="A person looking down at a blue and pink arrow&#10;&#10;Description automatically generated">
            <a:extLst>
              <a:ext uri="{FF2B5EF4-FFF2-40B4-BE49-F238E27FC236}">
                <a16:creationId xmlns:a16="http://schemas.microsoft.com/office/drawing/2014/main" id="{99180B35-24AB-0CD4-5DA6-319C5E6AC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4892418" y="1988215"/>
            <a:ext cx="6909830" cy="2402176"/>
          </a:xfrm>
        </p:spPr>
        <p:txBody>
          <a:bodyPr anchor="b">
            <a:noAutofit/>
          </a:bodyPr>
          <a:lstStyle>
            <a:lvl1pPr algn="l">
              <a:defRPr sz="16600">
                <a:solidFill>
                  <a:schemeClr val="accent5"/>
                </a:solidFill>
              </a:defRPr>
            </a:lvl1pPr>
          </a:lstStyle>
          <a:p>
            <a:r>
              <a:rPr lang="en-GB" dirty="0"/>
              <a:t>100%</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4892418" y="4423160"/>
            <a:ext cx="6909830" cy="1851704"/>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of people think </a:t>
            </a:r>
            <a:r>
              <a:rPr lang="it-IT" dirty="0" err="1"/>
              <a:t>this</a:t>
            </a:r>
            <a:r>
              <a:rPr lang="it-IT" dirty="0"/>
              <a:t> slide </a:t>
            </a:r>
            <a:r>
              <a:rPr lang="it-IT" dirty="0" err="1"/>
              <a:t>is</a:t>
            </a:r>
            <a:r>
              <a:rPr lang="it-IT" dirty="0"/>
              <a:t> a </a:t>
            </a:r>
            <a:r>
              <a:rPr lang="it-IT" dirty="0" err="1"/>
              <a:t>great</a:t>
            </a:r>
            <a:r>
              <a:rPr lang="it-IT" dirty="0"/>
              <a:t> way to display a </a:t>
            </a:r>
            <a:r>
              <a:rPr lang="it-IT" dirty="0" err="1"/>
              <a:t>statistic</a:t>
            </a:r>
            <a:r>
              <a:rPr lang="it-IT" dirty="0"/>
              <a:t>.</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9" name="Graphic 8">
            <a:extLst>
              <a:ext uri="{FF2B5EF4-FFF2-40B4-BE49-F238E27FC236}">
                <a16:creationId xmlns:a16="http://schemas.microsoft.com/office/drawing/2014/main" id="{0475AA24-1A47-42D0-97B8-618314D5EFA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0" name="Graphic 9">
            <a:extLst>
              <a:ext uri="{FF2B5EF4-FFF2-40B4-BE49-F238E27FC236}">
                <a16:creationId xmlns:a16="http://schemas.microsoft.com/office/drawing/2014/main" id="{22614D93-5091-8D8B-7703-D756415B36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620110384"/>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2 Contents">
    <p:spTree>
      <p:nvGrpSpPr>
        <p:cNvPr id="1" name=""/>
        <p:cNvGrpSpPr/>
        <p:nvPr/>
      </p:nvGrpSpPr>
      <p:grpSpPr>
        <a:xfrm>
          <a:off x="0" y="0"/>
          <a:ext cx="0" cy="0"/>
          <a:chOff x="0" y="0"/>
          <a:chExt cx="0" cy="0"/>
        </a:xfrm>
      </p:grpSpPr>
      <p:pic>
        <p:nvPicPr>
          <p:cNvPr id="2" name="Picture 1" descr="A white surface with a blue background&#10;&#10;Description automatically generated with medium confidence">
            <a:extLst>
              <a:ext uri="{FF2B5EF4-FFF2-40B4-BE49-F238E27FC236}">
                <a16:creationId xmlns:a16="http://schemas.microsoft.com/office/drawing/2014/main" id="{169092F0-4FD8-251D-4A33-10CEF7B20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descr="Blue text on a black background&#10;&#10;Description automatically generated">
            <a:extLst>
              <a:ext uri="{FF2B5EF4-FFF2-40B4-BE49-F238E27FC236}">
                <a16:creationId xmlns:a16="http://schemas.microsoft.com/office/drawing/2014/main" id="{582FDCE8-F2EF-4687-56D6-28E8B2AE3C0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9" name="Title 1">
            <a:extLst>
              <a:ext uri="{FF2B5EF4-FFF2-40B4-BE49-F238E27FC236}">
                <a16:creationId xmlns:a16="http://schemas.microsoft.com/office/drawing/2014/main" id="{4441151C-23F7-CFA7-18E3-A092F669A70A}"/>
              </a:ext>
            </a:extLst>
          </p:cNvPr>
          <p:cNvSpPr>
            <a:spLocks noGrp="1"/>
          </p:cNvSpPr>
          <p:nvPr>
            <p:ph type="title" hasCustomPrompt="1"/>
          </p:nvPr>
        </p:nvSpPr>
        <p:spPr>
          <a:xfrm>
            <a:off x="363985" y="505327"/>
            <a:ext cx="8286720" cy="1155032"/>
          </a:xfrm>
        </p:spPr>
        <p:txBody>
          <a:bodyPr anchor="b"/>
          <a:lstStyle>
            <a:lvl1pPr>
              <a:defRPr>
                <a:solidFill>
                  <a:schemeClr val="tx1"/>
                </a:solidFill>
              </a:defRPr>
            </a:lvl1pPr>
          </a:lstStyle>
          <a:p>
            <a:r>
              <a:rPr lang="en-GB" dirty="0"/>
              <a:t>Click to edit title slide</a:t>
            </a:r>
            <a:endParaRPr lang="en-IE" dirty="0"/>
          </a:p>
        </p:txBody>
      </p:sp>
      <p:sp>
        <p:nvSpPr>
          <p:cNvPr id="3" name="Content Placeholder 2">
            <a:extLst>
              <a:ext uri="{FF2B5EF4-FFF2-40B4-BE49-F238E27FC236}">
                <a16:creationId xmlns:a16="http://schemas.microsoft.com/office/drawing/2014/main" id="{93617C26-66D8-CA2E-FC88-C596FAEF3A7C}"/>
              </a:ext>
            </a:extLst>
          </p:cNvPr>
          <p:cNvSpPr>
            <a:spLocks noGrp="1"/>
          </p:cNvSpPr>
          <p:nvPr>
            <p:ph sz="half" idx="1"/>
          </p:nvPr>
        </p:nvSpPr>
        <p:spPr>
          <a:xfrm>
            <a:off x="363984" y="1825625"/>
            <a:ext cx="5181600" cy="42262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4" name="Content Placeholder 3">
            <a:extLst>
              <a:ext uri="{FF2B5EF4-FFF2-40B4-BE49-F238E27FC236}">
                <a16:creationId xmlns:a16="http://schemas.microsoft.com/office/drawing/2014/main" id="{72699D99-FE1E-DAAD-07EE-4EEA22275165}"/>
              </a:ext>
            </a:extLst>
          </p:cNvPr>
          <p:cNvSpPr>
            <a:spLocks noGrp="1"/>
          </p:cNvSpPr>
          <p:nvPr>
            <p:ph sz="half" idx="2"/>
          </p:nvPr>
        </p:nvSpPr>
        <p:spPr>
          <a:xfrm>
            <a:off x="6172200" y="1825625"/>
            <a:ext cx="5181600" cy="42262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14" name="Slide Number Placeholder 5">
            <a:extLst>
              <a:ext uri="{FF2B5EF4-FFF2-40B4-BE49-F238E27FC236}">
                <a16:creationId xmlns:a16="http://schemas.microsoft.com/office/drawing/2014/main" id="{03EBC14C-3ED6-A716-93C8-B716ADEC2254}"/>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5" name="Graphic 4">
            <a:extLst>
              <a:ext uri="{FF2B5EF4-FFF2-40B4-BE49-F238E27FC236}">
                <a16:creationId xmlns:a16="http://schemas.microsoft.com/office/drawing/2014/main" id="{ABEB4312-C107-B430-7229-6005FB9FACF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6" name="Graphic 5">
            <a:extLst>
              <a:ext uri="{FF2B5EF4-FFF2-40B4-BE49-F238E27FC236}">
                <a16:creationId xmlns:a16="http://schemas.microsoft.com/office/drawing/2014/main" id="{0919772B-06FB-57F9-A28F-094E4418DB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265021248"/>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harts">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9005217B-E2EE-F73D-012E-DD6C36769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descr="Blue text on a black background&#10;&#10;Description automatically generated">
            <a:extLst>
              <a:ext uri="{FF2B5EF4-FFF2-40B4-BE49-F238E27FC236}">
                <a16:creationId xmlns:a16="http://schemas.microsoft.com/office/drawing/2014/main" id="{44057A10-DB7B-BC9B-2940-0FADCE5B17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63984" y="365125"/>
            <a:ext cx="9476207" cy="1325563"/>
          </a:xfrm>
        </p:spPr>
        <p:txBody>
          <a:bodyPr/>
          <a:lstStyle>
            <a:lvl1pPr>
              <a:defRPr>
                <a:solidFill>
                  <a:schemeClr val="accent1"/>
                </a:solidFill>
              </a:defRPr>
            </a:lvl1pPr>
          </a:lstStyle>
          <a:p>
            <a:r>
              <a:rPr lang="en-GB" dirty="0"/>
              <a:t>Click to edit data chart title style</a:t>
            </a:r>
            <a:endParaRPr lang="en-IE" dirty="0"/>
          </a:p>
        </p:txBody>
      </p:sp>
      <p:sp>
        <p:nvSpPr>
          <p:cNvPr id="7" name="Chart Placeholder 6">
            <a:extLst>
              <a:ext uri="{FF2B5EF4-FFF2-40B4-BE49-F238E27FC236}">
                <a16:creationId xmlns:a16="http://schemas.microsoft.com/office/drawing/2014/main" id="{9AA90BF6-E5CE-91C9-6168-F19255D7C271}"/>
              </a:ext>
            </a:extLst>
          </p:cNvPr>
          <p:cNvSpPr>
            <a:spLocks noGrp="1"/>
          </p:cNvSpPr>
          <p:nvPr>
            <p:ph type="chart" sz="quarter" idx="13"/>
          </p:nvPr>
        </p:nvSpPr>
        <p:spPr>
          <a:xfrm>
            <a:off x="334963"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1" name="Chart Placeholder 6">
            <a:extLst>
              <a:ext uri="{FF2B5EF4-FFF2-40B4-BE49-F238E27FC236}">
                <a16:creationId xmlns:a16="http://schemas.microsoft.com/office/drawing/2014/main" id="{9417D645-894F-D0CC-2D07-7F0AA6A22912}"/>
              </a:ext>
            </a:extLst>
          </p:cNvPr>
          <p:cNvSpPr>
            <a:spLocks noGrp="1"/>
          </p:cNvSpPr>
          <p:nvPr>
            <p:ph type="chart" sz="quarter" idx="14"/>
          </p:nvPr>
        </p:nvSpPr>
        <p:spPr>
          <a:xfrm>
            <a:off x="3350388"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2" name="Chart Placeholder 6">
            <a:extLst>
              <a:ext uri="{FF2B5EF4-FFF2-40B4-BE49-F238E27FC236}">
                <a16:creationId xmlns:a16="http://schemas.microsoft.com/office/drawing/2014/main" id="{1467EC53-8F53-F5A2-4675-015594CA7D38}"/>
              </a:ext>
            </a:extLst>
          </p:cNvPr>
          <p:cNvSpPr>
            <a:spLocks noGrp="1"/>
          </p:cNvSpPr>
          <p:nvPr>
            <p:ph type="chart" sz="quarter" idx="15"/>
          </p:nvPr>
        </p:nvSpPr>
        <p:spPr>
          <a:xfrm>
            <a:off x="6365813"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4" name="Chart Placeholder 6">
            <a:extLst>
              <a:ext uri="{FF2B5EF4-FFF2-40B4-BE49-F238E27FC236}">
                <a16:creationId xmlns:a16="http://schemas.microsoft.com/office/drawing/2014/main" id="{0778DA3C-D384-2C37-3795-1A988174A15F}"/>
              </a:ext>
            </a:extLst>
          </p:cNvPr>
          <p:cNvSpPr>
            <a:spLocks noGrp="1"/>
          </p:cNvSpPr>
          <p:nvPr>
            <p:ph type="chart" sz="quarter" idx="16"/>
          </p:nvPr>
        </p:nvSpPr>
        <p:spPr>
          <a:xfrm>
            <a:off x="9381237" y="2192852"/>
            <a:ext cx="2468563" cy="2244066"/>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6" name="Text Placeholder 15">
            <a:extLst>
              <a:ext uri="{FF2B5EF4-FFF2-40B4-BE49-F238E27FC236}">
                <a16:creationId xmlns:a16="http://schemas.microsoft.com/office/drawing/2014/main" id="{D5D262B0-FFCA-15C1-AF7A-2DAD0E14F578}"/>
              </a:ext>
            </a:extLst>
          </p:cNvPr>
          <p:cNvSpPr>
            <a:spLocks noGrp="1"/>
          </p:cNvSpPr>
          <p:nvPr>
            <p:ph type="body" sz="quarter" idx="17"/>
          </p:nvPr>
        </p:nvSpPr>
        <p:spPr>
          <a:xfrm>
            <a:off x="334963"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17" name="Text Placeholder 15">
            <a:extLst>
              <a:ext uri="{FF2B5EF4-FFF2-40B4-BE49-F238E27FC236}">
                <a16:creationId xmlns:a16="http://schemas.microsoft.com/office/drawing/2014/main" id="{A1C35E82-7043-4DFC-9FF7-2D836B3966E5}"/>
              </a:ext>
            </a:extLst>
          </p:cNvPr>
          <p:cNvSpPr>
            <a:spLocks noGrp="1"/>
          </p:cNvSpPr>
          <p:nvPr>
            <p:ph type="body" sz="quarter" idx="18"/>
          </p:nvPr>
        </p:nvSpPr>
        <p:spPr>
          <a:xfrm>
            <a:off x="3359696"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18" name="Text Placeholder 15">
            <a:extLst>
              <a:ext uri="{FF2B5EF4-FFF2-40B4-BE49-F238E27FC236}">
                <a16:creationId xmlns:a16="http://schemas.microsoft.com/office/drawing/2014/main" id="{AB92D624-C3B3-BB82-D374-290AEE1B9129}"/>
              </a:ext>
            </a:extLst>
          </p:cNvPr>
          <p:cNvSpPr>
            <a:spLocks noGrp="1"/>
          </p:cNvSpPr>
          <p:nvPr>
            <p:ph type="body" sz="quarter" idx="19"/>
          </p:nvPr>
        </p:nvSpPr>
        <p:spPr>
          <a:xfrm>
            <a:off x="6384032"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19" name="Text Placeholder 15">
            <a:extLst>
              <a:ext uri="{FF2B5EF4-FFF2-40B4-BE49-F238E27FC236}">
                <a16:creationId xmlns:a16="http://schemas.microsoft.com/office/drawing/2014/main" id="{E3B3C918-5FA0-A13B-324B-5CE69C5C5FD8}"/>
              </a:ext>
            </a:extLst>
          </p:cNvPr>
          <p:cNvSpPr>
            <a:spLocks noGrp="1"/>
          </p:cNvSpPr>
          <p:nvPr>
            <p:ph type="body" sz="quarter" idx="20"/>
          </p:nvPr>
        </p:nvSpPr>
        <p:spPr>
          <a:xfrm>
            <a:off x="9408765" y="4686300"/>
            <a:ext cx="2428875" cy="1111827"/>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22" name="Slide Number Placeholder 5">
            <a:extLst>
              <a:ext uri="{FF2B5EF4-FFF2-40B4-BE49-F238E27FC236}">
                <a16:creationId xmlns:a16="http://schemas.microsoft.com/office/drawing/2014/main" id="{6DDCE466-445A-11BE-11B4-8B53215170FA}"/>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4" name="Graphic 3">
            <a:extLst>
              <a:ext uri="{FF2B5EF4-FFF2-40B4-BE49-F238E27FC236}">
                <a16:creationId xmlns:a16="http://schemas.microsoft.com/office/drawing/2014/main" id="{D6563B1E-DC17-6B22-867A-EB0290B1288C}"/>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5" name="Graphic 4">
            <a:extLst>
              <a:ext uri="{FF2B5EF4-FFF2-40B4-BE49-F238E27FC236}">
                <a16:creationId xmlns:a16="http://schemas.microsoft.com/office/drawing/2014/main" id="{66A202C9-2829-CE36-5498-B727CA1740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269107115"/>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491F1435-8C07-7CF8-4696-284F5555A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descr="Blue text on a black background&#10;&#10;Description automatically generated">
            <a:extLst>
              <a:ext uri="{FF2B5EF4-FFF2-40B4-BE49-F238E27FC236}">
                <a16:creationId xmlns:a16="http://schemas.microsoft.com/office/drawing/2014/main" id="{44057A10-DB7B-BC9B-2940-0FADCE5B17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34964" y="333375"/>
            <a:ext cx="9557182" cy="1038225"/>
          </a:xfrm>
        </p:spPr>
        <p:txBody>
          <a:bodyPr anchor="b"/>
          <a:lstStyle>
            <a:lvl1pPr>
              <a:defRPr>
                <a:solidFill>
                  <a:schemeClr val="accent1"/>
                </a:solidFill>
              </a:defRPr>
            </a:lvl1pPr>
          </a:lstStyle>
          <a:p>
            <a:r>
              <a:rPr lang="en-GB" dirty="0"/>
              <a:t>Click to edit data chart title style</a:t>
            </a:r>
            <a:endParaRPr lang="en-IE" dirty="0"/>
          </a:p>
        </p:txBody>
      </p:sp>
      <p:sp>
        <p:nvSpPr>
          <p:cNvPr id="7" name="Chart Placeholder 6">
            <a:extLst>
              <a:ext uri="{FF2B5EF4-FFF2-40B4-BE49-F238E27FC236}">
                <a16:creationId xmlns:a16="http://schemas.microsoft.com/office/drawing/2014/main" id="{9AA90BF6-E5CE-91C9-6168-F19255D7C271}"/>
              </a:ext>
            </a:extLst>
          </p:cNvPr>
          <p:cNvSpPr>
            <a:spLocks noGrp="1"/>
          </p:cNvSpPr>
          <p:nvPr>
            <p:ph type="chart" sz="quarter" idx="13"/>
          </p:nvPr>
        </p:nvSpPr>
        <p:spPr>
          <a:xfrm>
            <a:off x="334963" y="2192852"/>
            <a:ext cx="11522075" cy="3636448"/>
          </a:xfrm>
        </p:spPr>
        <p:txBody>
          <a:bodyPr anchor="ctr" anchorCtr="0"/>
          <a:lstStyle>
            <a:lvl1pPr marL="0" indent="0" algn="ctr">
              <a:buNone/>
              <a:defRPr>
                <a:solidFill>
                  <a:schemeClr val="bg2"/>
                </a:solidFill>
              </a:defRPr>
            </a:lvl1pPr>
          </a:lstStyle>
          <a:p>
            <a:r>
              <a:rPr lang="en-GB"/>
              <a:t>Click icon to add chart</a:t>
            </a:r>
            <a:endParaRPr lang="en-IE" dirty="0"/>
          </a:p>
        </p:txBody>
      </p:sp>
      <p:sp>
        <p:nvSpPr>
          <p:cNvPr id="16" name="Text Placeholder 15">
            <a:extLst>
              <a:ext uri="{FF2B5EF4-FFF2-40B4-BE49-F238E27FC236}">
                <a16:creationId xmlns:a16="http://schemas.microsoft.com/office/drawing/2014/main" id="{D5D262B0-FFCA-15C1-AF7A-2DAD0E14F578}"/>
              </a:ext>
            </a:extLst>
          </p:cNvPr>
          <p:cNvSpPr>
            <a:spLocks noGrp="1"/>
          </p:cNvSpPr>
          <p:nvPr>
            <p:ph type="body" sz="quarter" idx="17"/>
          </p:nvPr>
        </p:nvSpPr>
        <p:spPr>
          <a:xfrm>
            <a:off x="334963" y="1381991"/>
            <a:ext cx="9546792" cy="675409"/>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22" name="Slide Number Placeholder 5">
            <a:extLst>
              <a:ext uri="{FF2B5EF4-FFF2-40B4-BE49-F238E27FC236}">
                <a16:creationId xmlns:a16="http://schemas.microsoft.com/office/drawing/2014/main" id="{6DDCE466-445A-11BE-11B4-8B53215170FA}"/>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4" name="Graphic 3">
            <a:extLst>
              <a:ext uri="{FF2B5EF4-FFF2-40B4-BE49-F238E27FC236}">
                <a16:creationId xmlns:a16="http://schemas.microsoft.com/office/drawing/2014/main" id="{91649D29-51D7-6588-1F37-27A6B490A7F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5" name="Graphic 4">
            <a:extLst>
              <a:ext uri="{FF2B5EF4-FFF2-40B4-BE49-F238E27FC236}">
                <a16:creationId xmlns:a16="http://schemas.microsoft.com/office/drawing/2014/main" id="{949F3094-C4DC-3E24-55CD-CE31FBEADD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372167868"/>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D0B9D9F7-094F-FC71-C35B-42604FEBB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descr="Blue text on a black background&#10;&#10;Description automatically generated">
            <a:extLst>
              <a:ext uri="{FF2B5EF4-FFF2-40B4-BE49-F238E27FC236}">
                <a16:creationId xmlns:a16="http://schemas.microsoft.com/office/drawing/2014/main" id="{44057A10-DB7B-BC9B-2940-0FADCE5B17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34964" y="333375"/>
            <a:ext cx="9557182" cy="1038225"/>
          </a:xfrm>
        </p:spPr>
        <p:txBody>
          <a:bodyPr anchor="b"/>
          <a:lstStyle>
            <a:lvl1pPr>
              <a:defRPr>
                <a:solidFill>
                  <a:schemeClr val="accent1"/>
                </a:solidFill>
              </a:defRPr>
            </a:lvl1pPr>
          </a:lstStyle>
          <a:p>
            <a:r>
              <a:rPr lang="en-GB" dirty="0"/>
              <a:t>Click to edit data chart title style</a:t>
            </a:r>
            <a:endParaRPr lang="en-IE" dirty="0"/>
          </a:p>
        </p:txBody>
      </p:sp>
      <p:sp>
        <p:nvSpPr>
          <p:cNvPr id="16" name="Text Placeholder 15">
            <a:extLst>
              <a:ext uri="{FF2B5EF4-FFF2-40B4-BE49-F238E27FC236}">
                <a16:creationId xmlns:a16="http://schemas.microsoft.com/office/drawing/2014/main" id="{D5D262B0-FFCA-15C1-AF7A-2DAD0E14F578}"/>
              </a:ext>
            </a:extLst>
          </p:cNvPr>
          <p:cNvSpPr>
            <a:spLocks noGrp="1"/>
          </p:cNvSpPr>
          <p:nvPr>
            <p:ph type="body" sz="quarter" idx="17"/>
          </p:nvPr>
        </p:nvSpPr>
        <p:spPr>
          <a:xfrm>
            <a:off x="334963" y="1381991"/>
            <a:ext cx="9546792" cy="675409"/>
          </a:xfrm>
        </p:spPr>
        <p:txBody>
          <a:bodyPr>
            <a:noAutofit/>
          </a:bodyPr>
          <a:lstStyle>
            <a:lvl1pPr marL="0" indent="0">
              <a:buNone/>
              <a:defRPr sz="1200"/>
            </a:lvl1pPr>
            <a:lvl2pPr marL="457200" indent="0">
              <a:buNone/>
              <a:defRPr sz="1200"/>
            </a:lvl2pPr>
            <a:lvl3pPr>
              <a:defRPr sz="1100"/>
            </a:lvl3pPr>
            <a:lvl4pPr>
              <a:defRPr sz="1000"/>
            </a:lvl4pPr>
            <a:lvl5pPr>
              <a:defRPr sz="1000"/>
            </a:lvl5pPr>
          </a:lstStyle>
          <a:p>
            <a:pPr lvl="0"/>
            <a:r>
              <a:rPr lang="en-GB"/>
              <a:t>Click to edit Master text styles</a:t>
            </a:r>
          </a:p>
        </p:txBody>
      </p:sp>
      <p:sp>
        <p:nvSpPr>
          <p:cNvPr id="22" name="Slide Number Placeholder 5">
            <a:extLst>
              <a:ext uri="{FF2B5EF4-FFF2-40B4-BE49-F238E27FC236}">
                <a16:creationId xmlns:a16="http://schemas.microsoft.com/office/drawing/2014/main" id="{6DDCE466-445A-11BE-11B4-8B53215170FA}"/>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4" name="Table Placeholder 3">
            <a:extLst>
              <a:ext uri="{FF2B5EF4-FFF2-40B4-BE49-F238E27FC236}">
                <a16:creationId xmlns:a16="http://schemas.microsoft.com/office/drawing/2014/main" id="{7176B724-EEE3-76A0-35A2-13111038DC0D}"/>
              </a:ext>
            </a:extLst>
          </p:cNvPr>
          <p:cNvSpPr>
            <a:spLocks noGrp="1"/>
          </p:cNvSpPr>
          <p:nvPr>
            <p:ph type="tbl" sz="quarter" idx="18"/>
          </p:nvPr>
        </p:nvSpPr>
        <p:spPr>
          <a:xfrm>
            <a:off x="334963" y="2203599"/>
            <a:ext cx="11522075" cy="3678237"/>
          </a:xfrm>
        </p:spPr>
        <p:txBody>
          <a:bodyPr anchor="ctr"/>
          <a:lstStyle>
            <a:lvl1pPr algn="ctr">
              <a:defRPr>
                <a:solidFill>
                  <a:schemeClr val="bg2"/>
                </a:solidFill>
              </a:defRPr>
            </a:lvl1pPr>
          </a:lstStyle>
          <a:p>
            <a:r>
              <a:rPr lang="en-GB"/>
              <a:t>Click icon to add table</a:t>
            </a:r>
            <a:endParaRPr lang="en-IE"/>
          </a:p>
        </p:txBody>
      </p:sp>
      <p:pic>
        <p:nvPicPr>
          <p:cNvPr id="5" name="Graphic 4">
            <a:extLst>
              <a:ext uri="{FF2B5EF4-FFF2-40B4-BE49-F238E27FC236}">
                <a16:creationId xmlns:a16="http://schemas.microsoft.com/office/drawing/2014/main" id="{C8B3A835-88CA-5696-A25A-0001749D3A6E}"/>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6" name="Graphic 5">
            <a:extLst>
              <a:ext uri="{FF2B5EF4-FFF2-40B4-BE49-F238E27FC236}">
                <a16:creationId xmlns:a16="http://schemas.microsoft.com/office/drawing/2014/main" id="{BE92FE5E-B263-B7CE-4244-3B8E64BCCF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19292951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P2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C3E2B1BB-BF10-3613-43F6-9BDBFB0A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tx2"/>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2</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D1DEFDB7-7C4F-3564-D39C-E08C30E908A1}"/>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0C43BDE9-9817-B15A-120B-2315C17FE91D}"/>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5BA431E4-671C-4BDF-8B6D-57AD1430EF90}"/>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B88F100E-A1A9-59E1-A0F8-2F2F68B8115D}"/>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4" name="Graphic 13">
            <a:extLst>
              <a:ext uri="{FF2B5EF4-FFF2-40B4-BE49-F238E27FC236}">
                <a16:creationId xmlns:a16="http://schemas.microsoft.com/office/drawing/2014/main" id="{53F79C8E-0FFE-3FED-29DC-8D200B22BE3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5" name="Graphic 14">
            <a:extLst>
              <a:ext uri="{FF2B5EF4-FFF2-40B4-BE49-F238E27FC236}">
                <a16:creationId xmlns:a16="http://schemas.microsoft.com/office/drawing/2014/main" id="{C55C36A0-51DE-3009-141F-7F9A75F5B7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571713607"/>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martArt">
    <p:spTree>
      <p:nvGrpSpPr>
        <p:cNvPr id="1" name=""/>
        <p:cNvGrpSpPr/>
        <p:nvPr/>
      </p:nvGrpSpPr>
      <p:grpSpPr>
        <a:xfrm>
          <a:off x="0" y="0"/>
          <a:ext cx="0" cy="0"/>
          <a:chOff x="0" y="0"/>
          <a:chExt cx="0" cy="0"/>
        </a:xfrm>
      </p:grpSpPr>
      <p:pic>
        <p:nvPicPr>
          <p:cNvPr id="6" name="Picture 5" descr="A white surface with a blue background&#10;&#10;Description automatically generated with medium confidence">
            <a:extLst>
              <a:ext uri="{FF2B5EF4-FFF2-40B4-BE49-F238E27FC236}">
                <a16:creationId xmlns:a16="http://schemas.microsoft.com/office/drawing/2014/main" id="{12FE32F1-E86A-41F8-3571-153A8FC8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Blue text on a black background&#10;&#10;Description automatically generated">
            <a:extLst>
              <a:ext uri="{FF2B5EF4-FFF2-40B4-BE49-F238E27FC236}">
                <a16:creationId xmlns:a16="http://schemas.microsoft.com/office/drawing/2014/main" id="{6BAC2314-CA0D-0A0E-230F-64FF9ED6AFE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8" name="Slide Number Placeholder 5">
            <a:extLst>
              <a:ext uri="{FF2B5EF4-FFF2-40B4-BE49-F238E27FC236}">
                <a16:creationId xmlns:a16="http://schemas.microsoft.com/office/drawing/2014/main" id="{7B24499C-47AB-17E7-8586-8E5010AD65B1}"/>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2" name="Title 1">
            <a:extLst>
              <a:ext uri="{FF2B5EF4-FFF2-40B4-BE49-F238E27FC236}">
                <a16:creationId xmlns:a16="http://schemas.microsoft.com/office/drawing/2014/main" id="{F4F05613-13E3-7E82-43B7-23E7B5918045}"/>
              </a:ext>
            </a:extLst>
          </p:cNvPr>
          <p:cNvSpPr>
            <a:spLocks noGrp="1"/>
          </p:cNvSpPr>
          <p:nvPr>
            <p:ph type="title" hasCustomPrompt="1"/>
          </p:nvPr>
        </p:nvSpPr>
        <p:spPr>
          <a:xfrm>
            <a:off x="363984" y="365125"/>
            <a:ext cx="9445034" cy="1325563"/>
          </a:xfrm>
        </p:spPr>
        <p:txBody>
          <a:bodyPr/>
          <a:lstStyle>
            <a:lvl1pPr>
              <a:defRPr>
                <a:solidFill>
                  <a:schemeClr val="accent1"/>
                </a:solidFill>
              </a:defRPr>
            </a:lvl1pPr>
          </a:lstStyle>
          <a:p>
            <a:r>
              <a:rPr lang="en-GB" dirty="0"/>
              <a:t>Click to edit data chart title style</a:t>
            </a:r>
            <a:endParaRPr lang="en-IE" dirty="0"/>
          </a:p>
        </p:txBody>
      </p:sp>
      <p:sp>
        <p:nvSpPr>
          <p:cNvPr id="9" name="SmartArt Placeholder 8">
            <a:extLst>
              <a:ext uri="{FF2B5EF4-FFF2-40B4-BE49-F238E27FC236}">
                <a16:creationId xmlns:a16="http://schemas.microsoft.com/office/drawing/2014/main" id="{5E8937F7-AF0A-7B02-8BBF-6DF3137296E2}"/>
              </a:ext>
            </a:extLst>
          </p:cNvPr>
          <p:cNvSpPr>
            <a:spLocks noGrp="1"/>
          </p:cNvSpPr>
          <p:nvPr>
            <p:ph type="dgm" sz="quarter" idx="14"/>
          </p:nvPr>
        </p:nvSpPr>
        <p:spPr>
          <a:xfrm>
            <a:off x="334963" y="2211531"/>
            <a:ext cx="4184832" cy="3636053"/>
          </a:xfrm>
        </p:spPr>
        <p:txBody>
          <a:bodyPr anchor="ctr" anchorCtr="0"/>
          <a:lstStyle>
            <a:lvl1pPr marL="0" indent="0" algn="ctr">
              <a:buNone/>
              <a:defRPr>
                <a:solidFill>
                  <a:schemeClr val="bg2"/>
                </a:solidFill>
              </a:defRPr>
            </a:lvl1pPr>
          </a:lstStyle>
          <a:p>
            <a:r>
              <a:rPr lang="en-GB"/>
              <a:t>Click icon to add SmartArt graphic</a:t>
            </a:r>
            <a:endParaRPr lang="en-IE" dirty="0"/>
          </a:p>
        </p:txBody>
      </p:sp>
      <p:sp>
        <p:nvSpPr>
          <p:cNvPr id="3" name="SmartArt Placeholder 8">
            <a:extLst>
              <a:ext uri="{FF2B5EF4-FFF2-40B4-BE49-F238E27FC236}">
                <a16:creationId xmlns:a16="http://schemas.microsoft.com/office/drawing/2014/main" id="{0F8967A0-6216-EB11-6F28-AFC5B34EF357}"/>
              </a:ext>
            </a:extLst>
          </p:cNvPr>
          <p:cNvSpPr>
            <a:spLocks noGrp="1"/>
          </p:cNvSpPr>
          <p:nvPr>
            <p:ph type="dgm" sz="quarter" idx="15"/>
          </p:nvPr>
        </p:nvSpPr>
        <p:spPr>
          <a:xfrm>
            <a:off x="5624186" y="2211531"/>
            <a:ext cx="4184832" cy="3636053"/>
          </a:xfrm>
        </p:spPr>
        <p:txBody>
          <a:bodyPr anchor="ctr" anchorCtr="0"/>
          <a:lstStyle>
            <a:lvl1pPr marL="0" indent="0" algn="ctr">
              <a:buNone/>
              <a:defRPr>
                <a:solidFill>
                  <a:schemeClr val="bg2"/>
                </a:solidFill>
              </a:defRPr>
            </a:lvl1pPr>
          </a:lstStyle>
          <a:p>
            <a:r>
              <a:rPr lang="en-GB"/>
              <a:t>Click icon to add SmartArt graphic</a:t>
            </a:r>
            <a:endParaRPr lang="en-IE" dirty="0"/>
          </a:p>
        </p:txBody>
      </p:sp>
      <p:pic>
        <p:nvPicPr>
          <p:cNvPr id="7" name="Graphic 6">
            <a:extLst>
              <a:ext uri="{FF2B5EF4-FFF2-40B4-BE49-F238E27FC236}">
                <a16:creationId xmlns:a16="http://schemas.microsoft.com/office/drawing/2014/main" id="{4AD2F474-B19B-E878-6BBF-B0535A2CBC66}"/>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10" name="Graphic 9">
            <a:extLst>
              <a:ext uri="{FF2B5EF4-FFF2-40B4-BE49-F238E27FC236}">
                <a16:creationId xmlns:a16="http://schemas.microsoft.com/office/drawing/2014/main" id="{4F89634D-9E8B-007F-BDD0-0C9C7000BD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08870476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 White">
    <p:spTree>
      <p:nvGrpSpPr>
        <p:cNvPr id="1" name=""/>
        <p:cNvGrpSpPr/>
        <p:nvPr/>
      </p:nvGrpSpPr>
      <p:grpSpPr>
        <a:xfrm>
          <a:off x="0" y="0"/>
          <a:ext cx="0" cy="0"/>
          <a:chOff x="0" y="0"/>
          <a:chExt cx="0" cy="0"/>
        </a:xfrm>
      </p:grpSpPr>
      <p:pic>
        <p:nvPicPr>
          <p:cNvPr id="3" name="Picture 2" descr="A white surface with a blue background&#10;&#10;Description automatically generated with medium confidence">
            <a:extLst>
              <a:ext uri="{FF2B5EF4-FFF2-40B4-BE49-F238E27FC236}">
                <a16:creationId xmlns:a16="http://schemas.microsoft.com/office/drawing/2014/main" id="{3C6DC200-4372-7715-6F66-7FEAA8E84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Blue text on a black background&#10;&#10;Description automatically generated">
            <a:extLst>
              <a:ext uri="{FF2B5EF4-FFF2-40B4-BE49-F238E27FC236}">
                <a16:creationId xmlns:a16="http://schemas.microsoft.com/office/drawing/2014/main" id="{F458318B-256B-18F4-6DD4-CE9D4A568A9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6" name="Slide Number Placeholder 5">
            <a:extLst>
              <a:ext uri="{FF2B5EF4-FFF2-40B4-BE49-F238E27FC236}">
                <a16:creationId xmlns:a16="http://schemas.microsoft.com/office/drawing/2014/main" id="{8CC03AD3-F627-0B15-9F65-486EEC459741}"/>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2" name="Title 1">
            <a:extLst>
              <a:ext uri="{FF2B5EF4-FFF2-40B4-BE49-F238E27FC236}">
                <a16:creationId xmlns:a16="http://schemas.microsoft.com/office/drawing/2014/main" id="{262DA441-54AD-8C9B-15CB-65E453987CCD}"/>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IE" dirty="0"/>
          </a:p>
        </p:txBody>
      </p:sp>
      <p:sp>
        <p:nvSpPr>
          <p:cNvPr id="10" name="Content Placeholder 2">
            <a:extLst>
              <a:ext uri="{FF2B5EF4-FFF2-40B4-BE49-F238E27FC236}">
                <a16:creationId xmlns:a16="http://schemas.microsoft.com/office/drawing/2014/main" id="{E4426A39-20D5-79F5-309C-519C590318DF}"/>
              </a:ext>
            </a:extLst>
          </p:cNvPr>
          <p:cNvSpPr>
            <a:spLocks noGrp="1"/>
          </p:cNvSpPr>
          <p:nvPr>
            <p:ph idx="1"/>
          </p:nvPr>
        </p:nvSpPr>
        <p:spPr>
          <a:xfrm>
            <a:off x="363984" y="1825625"/>
            <a:ext cx="10989816" cy="42142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pic>
        <p:nvPicPr>
          <p:cNvPr id="4" name="Graphic 3">
            <a:extLst>
              <a:ext uri="{FF2B5EF4-FFF2-40B4-BE49-F238E27FC236}">
                <a16:creationId xmlns:a16="http://schemas.microsoft.com/office/drawing/2014/main" id="{2F8822B9-34EE-22FD-BEB2-ABE2A841929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7" name="Graphic 6">
            <a:extLst>
              <a:ext uri="{FF2B5EF4-FFF2-40B4-BE49-F238E27FC236}">
                <a16:creationId xmlns:a16="http://schemas.microsoft.com/office/drawing/2014/main" id="{70E01E1C-E4F3-2661-777F-86C79E1CBD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423984158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and Picture">
    <p:spTree>
      <p:nvGrpSpPr>
        <p:cNvPr id="1" name=""/>
        <p:cNvGrpSpPr/>
        <p:nvPr/>
      </p:nvGrpSpPr>
      <p:grpSpPr>
        <a:xfrm>
          <a:off x="0" y="0"/>
          <a:ext cx="0" cy="0"/>
          <a:chOff x="0" y="0"/>
          <a:chExt cx="0" cy="0"/>
        </a:xfrm>
      </p:grpSpPr>
      <p:pic>
        <p:nvPicPr>
          <p:cNvPr id="2" name="Picture 1" descr="A white surface with a blue background&#10;&#10;Description automatically generated with medium confidence">
            <a:extLst>
              <a:ext uri="{FF2B5EF4-FFF2-40B4-BE49-F238E27FC236}">
                <a16:creationId xmlns:a16="http://schemas.microsoft.com/office/drawing/2014/main" id="{35FDFAF2-506E-8C89-CA6D-D567BDF91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336B5A8-A52F-60F4-8701-0501DEF594B9}"/>
              </a:ext>
            </a:extLst>
          </p:cNvPr>
          <p:cNvSpPr/>
          <p:nvPr/>
        </p:nvSpPr>
        <p:spPr>
          <a:xfrm>
            <a:off x="8716708" y="2717560"/>
            <a:ext cx="2606467" cy="260646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6" name="Picture 5" descr="Blue text on a black background&#10;&#10;Description automatically generated">
            <a:extLst>
              <a:ext uri="{FF2B5EF4-FFF2-40B4-BE49-F238E27FC236}">
                <a16:creationId xmlns:a16="http://schemas.microsoft.com/office/drawing/2014/main" id="{C5523214-F44E-D7C3-BB48-BB9258F928B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7" name="Slide Number Placeholder 5">
            <a:extLst>
              <a:ext uri="{FF2B5EF4-FFF2-40B4-BE49-F238E27FC236}">
                <a16:creationId xmlns:a16="http://schemas.microsoft.com/office/drawing/2014/main" id="{549B4175-9A3B-3092-8121-8388C4E63D06}"/>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15" name="Title 1">
            <a:extLst>
              <a:ext uri="{FF2B5EF4-FFF2-40B4-BE49-F238E27FC236}">
                <a16:creationId xmlns:a16="http://schemas.microsoft.com/office/drawing/2014/main" id="{6E71FF47-061E-5BE8-2C7A-6096557C1A72}"/>
              </a:ext>
            </a:extLst>
          </p:cNvPr>
          <p:cNvSpPr>
            <a:spLocks noGrp="1"/>
          </p:cNvSpPr>
          <p:nvPr>
            <p:ph type="title"/>
          </p:nvPr>
        </p:nvSpPr>
        <p:spPr>
          <a:xfrm>
            <a:off x="363984" y="365125"/>
            <a:ext cx="10989816" cy="1325563"/>
          </a:xfrm>
        </p:spPr>
        <p:txBody>
          <a:bodyPr/>
          <a:lstStyle>
            <a:lvl1pPr>
              <a:defRPr>
                <a:solidFill>
                  <a:schemeClr val="accent1"/>
                </a:solidFill>
              </a:defRPr>
            </a:lvl1pPr>
          </a:lstStyle>
          <a:p>
            <a:r>
              <a:rPr lang="en-GB"/>
              <a:t>Click to edit Master title style</a:t>
            </a:r>
            <a:endParaRPr lang="en-IE"/>
          </a:p>
        </p:txBody>
      </p:sp>
      <p:sp>
        <p:nvSpPr>
          <p:cNvPr id="16" name="Content Placeholder 2">
            <a:extLst>
              <a:ext uri="{FF2B5EF4-FFF2-40B4-BE49-F238E27FC236}">
                <a16:creationId xmlns:a16="http://schemas.microsoft.com/office/drawing/2014/main" id="{ECF8FEAF-2B00-977E-7797-4FDEDC77D147}"/>
              </a:ext>
            </a:extLst>
          </p:cNvPr>
          <p:cNvSpPr>
            <a:spLocks noGrp="1"/>
          </p:cNvSpPr>
          <p:nvPr>
            <p:ph sz="half" idx="1"/>
          </p:nvPr>
        </p:nvSpPr>
        <p:spPr>
          <a:xfrm>
            <a:off x="363984" y="1825625"/>
            <a:ext cx="7397266" cy="42142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4" name="Picture Placeholder 3">
            <a:extLst>
              <a:ext uri="{FF2B5EF4-FFF2-40B4-BE49-F238E27FC236}">
                <a16:creationId xmlns:a16="http://schemas.microsoft.com/office/drawing/2014/main" id="{096AB8FD-35BB-8325-6FEA-986186243657}"/>
              </a:ext>
            </a:extLst>
          </p:cNvPr>
          <p:cNvSpPr>
            <a:spLocks noGrp="1"/>
          </p:cNvSpPr>
          <p:nvPr>
            <p:ph type="pic" sz="quarter" idx="13"/>
          </p:nvPr>
        </p:nvSpPr>
        <p:spPr>
          <a:xfrm>
            <a:off x="8620125" y="2636514"/>
            <a:ext cx="2530475" cy="2530475"/>
          </a:xfrm>
          <a:prstGeom prst="rect">
            <a:avLst/>
          </a:prstGeom>
          <a:solidFill>
            <a:schemeClr val="bg2"/>
          </a:solidFill>
          <a:ln>
            <a:noFill/>
          </a:ln>
        </p:spPr>
        <p:txBody>
          <a:bodyPr anchor="ctr"/>
          <a:lstStyle>
            <a:lvl1pPr algn="ctr">
              <a:defRPr/>
            </a:lvl1pPr>
          </a:lstStyle>
          <a:p>
            <a:r>
              <a:rPr lang="en-GB"/>
              <a:t>Click icon to add picture</a:t>
            </a:r>
            <a:endParaRPr lang="en-IE" dirty="0"/>
          </a:p>
        </p:txBody>
      </p:sp>
      <p:pic>
        <p:nvPicPr>
          <p:cNvPr id="3" name="Graphic 2">
            <a:extLst>
              <a:ext uri="{FF2B5EF4-FFF2-40B4-BE49-F238E27FC236}">
                <a16:creationId xmlns:a16="http://schemas.microsoft.com/office/drawing/2014/main" id="{9BD4B010-5631-17FA-F80D-240138C2DCC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8" name="Graphic 7">
            <a:extLst>
              <a:ext uri="{FF2B5EF4-FFF2-40B4-BE49-F238E27FC236}">
                <a16:creationId xmlns:a16="http://schemas.microsoft.com/office/drawing/2014/main" id="{DC6CDDE9-BA30-9BD7-D10B-3A45DAC39B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421715003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pic>
        <p:nvPicPr>
          <p:cNvPr id="5" name="Picture 4" descr="Blue text on a black background&#10;&#10;Description automatically generated">
            <a:extLst>
              <a:ext uri="{FF2B5EF4-FFF2-40B4-BE49-F238E27FC236}">
                <a16:creationId xmlns:a16="http://schemas.microsoft.com/office/drawing/2014/main" id="{2F8C950A-77AD-B33F-3987-E7FE484F54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7" name="Slide Number Placeholder 5">
            <a:extLst>
              <a:ext uri="{FF2B5EF4-FFF2-40B4-BE49-F238E27FC236}">
                <a16:creationId xmlns:a16="http://schemas.microsoft.com/office/drawing/2014/main" id="{0B896DD1-9AB6-18FE-240F-839114921BFC}"/>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6" name="Title 1">
            <a:extLst>
              <a:ext uri="{FF2B5EF4-FFF2-40B4-BE49-F238E27FC236}">
                <a16:creationId xmlns:a16="http://schemas.microsoft.com/office/drawing/2014/main" id="{F1D11FF5-FDA4-9065-26D2-1BAEEF3D587E}"/>
              </a:ext>
            </a:extLst>
          </p:cNvPr>
          <p:cNvSpPr>
            <a:spLocks noGrp="1"/>
          </p:cNvSpPr>
          <p:nvPr>
            <p:ph type="title"/>
          </p:nvPr>
        </p:nvSpPr>
        <p:spPr>
          <a:xfrm>
            <a:off x="363984" y="365125"/>
            <a:ext cx="10989816" cy="1325563"/>
          </a:xfrm>
        </p:spPr>
        <p:txBody>
          <a:bodyPr/>
          <a:lstStyle>
            <a:lvl1pPr>
              <a:defRPr>
                <a:solidFill>
                  <a:schemeClr val="accent1"/>
                </a:solidFill>
              </a:defRPr>
            </a:lvl1pPr>
          </a:lstStyle>
          <a:p>
            <a:r>
              <a:rPr lang="en-GB"/>
              <a:t>Click to edit Master title style</a:t>
            </a:r>
            <a:endParaRPr lang="en-IE"/>
          </a:p>
        </p:txBody>
      </p:sp>
      <p:pic>
        <p:nvPicPr>
          <p:cNvPr id="2" name="Graphic 1">
            <a:extLst>
              <a:ext uri="{FF2B5EF4-FFF2-40B4-BE49-F238E27FC236}">
                <a16:creationId xmlns:a16="http://schemas.microsoft.com/office/drawing/2014/main" id="{4E5D4C27-A451-AE40-65A7-621573AB1C88}"/>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1692" y="333375"/>
            <a:ext cx="1345346" cy="820189"/>
          </a:xfrm>
          <a:prstGeom prst="rect">
            <a:avLst/>
          </a:prstGeom>
        </p:spPr>
      </p:pic>
      <p:pic>
        <p:nvPicPr>
          <p:cNvPr id="3" name="Graphic 2">
            <a:extLst>
              <a:ext uri="{FF2B5EF4-FFF2-40B4-BE49-F238E27FC236}">
                <a16:creationId xmlns:a16="http://schemas.microsoft.com/office/drawing/2014/main" id="{D73E1037-D44B-2E3C-CC38-42349AA926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441572677"/>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subhead Only">
    <p:spTree>
      <p:nvGrpSpPr>
        <p:cNvPr id="1" name=""/>
        <p:cNvGrpSpPr/>
        <p:nvPr/>
      </p:nvGrpSpPr>
      <p:grpSpPr>
        <a:xfrm>
          <a:off x="0" y="0"/>
          <a:ext cx="0" cy="0"/>
          <a:chOff x="0" y="0"/>
          <a:chExt cx="0" cy="0"/>
        </a:xfrm>
      </p:grpSpPr>
      <p:pic>
        <p:nvPicPr>
          <p:cNvPr id="4" name="Picture 3" descr="Blue text on a black background&#10;&#10;Description automatically generated">
            <a:extLst>
              <a:ext uri="{FF2B5EF4-FFF2-40B4-BE49-F238E27FC236}">
                <a16:creationId xmlns:a16="http://schemas.microsoft.com/office/drawing/2014/main" id="{C05905B6-7575-7175-BBD2-6B0832B0E7C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5" name="Slide Number Placeholder 5">
            <a:extLst>
              <a:ext uri="{FF2B5EF4-FFF2-40B4-BE49-F238E27FC236}">
                <a16:creationId xmlns:a16="http://schemas.microsoft.com/office/drawing/2014/main" id="{FFFAADC2-E679-F8EC-B76D-3003C55A8DBE}"/>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10" name="Title 1">
            <a:extLst>
              <a:ext uri="{FF2B5EF4-FFF2-40B4-BE49-F238E27FC236}">
                <a16:creationId xmlns:a16="http://schemas.microsoft.com/office/drawing/2014/main" id="{40D67F1B-A4EF-975C-FE97-1C69C6EAE85E}"/>
              </a:ext>
            </a:extLst>
          </p:cNvPr>
          <p:cNvSpPr>
            <a:spLocks noGrp="1"/>
          </p:cNvSpPr>
          <p:nvPr>
            <p:ph type="title"/>
          </p:nvPr>
        </p:nvSpPr>
        <p:spPr>
          <a:xfrm>
            <a:off x="363984" y="365125"/>
            <a:ext cx="10989816" cy="1325563"/>
          </a:xfrm>
        </p:spPr>
        <p:txBody>
          <a:bodyPr/>
          <a:lstStyle>
            <a:lvl1pPr>
              <a:defRPr>
                <a:solidFill>
                  <a:schemeClr val="accent1"/>
                </a:solidFill>
              </a:defRPr>
            </a:lvl1pPr>
          </a:lstStyle>
          <a:p>
            <a:r>
              <a:rPr lang="en-GB"/>
              <a:t>Click to edit Master title style</a:t>
            </a:r>
            <a:endParaRPr lang="en-IE" dirty="0"/>
          </a:p>
        </p:txBody>
      </p:sp>
      <p:sp>
        <p:nvSpPr>
          <p:cNvPr id="11" name="Subtitle 2">
            <a:extLst>
              <a:ext uri="{FF2B5EF4-FFF2-40B4-BE49-F238E27FC236}">
                <a16:creationId xmlns:a16="http://schemas.microsoft.com/office/drawing/2014/main" id="{1252DF0D-D103-2615-2802-06B6A84825EC}"/>
              </a:ext>
            </a:extLst>
          </p:cNvPr>
          <p:cNvSpPr>
            <a:spLocks noGrp="1"/>
          </p:cNvSpPr>
          <p:nvPr>
            <p:ph type="subTitle" idx="1"/>
          </p:nvPr>
        </p:nvSpPr>
        <p:spPr>
          <a:xfrm>
            <a:off x="365236" y="1188794"/>
            <a:ext cx="9144000" cy="4365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MY" dirty="0"/>
          </a:p>
        </p:txBody>
      </p:sp>
      <p:pic>
        <p:nvPicPr>
          <p:cNvPr id="2" name="Graphic 1">
            <a:extLst>
              <a:ext uri="{FF2B5EF4-FFF2-40B4-BE49-F238E27FC236}">
                <a16:creationId xmlns:a16="http://schemas.microsoft.com/office/drawing/2014/main" id="{2CD44791-6A5D-4E11-FD8B-7965555305BB}"/>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1692" y="333375"/>
            <a:ext cx="1345346" cy="820189"/>
          </a:xfrm>
          <a:prstGeom prst="rect">
            <a:avLst/>
          </a:prstGeom>
        </p:spPr>
      </p:pic>
      <p:pic>
        <p:nvPicPr>
          <p:cNvPr id="3" name="Graphic 2">
            <a:extLst>
              <a:ext uri="{FF2B5EF4-FFF2-40B4-BE49-F238E27FC236}">
                <a16:creationId xmlns:a16="http://schemas.microsoft.com/office/drawing/2014/main" id="{2D128E69-8581-86D9-D82B-D784A53330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668107605"/>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8_Blank">
    <p:spTree>
      <p:nvGrpSpPr>
        <p:cNvPr id="1" name=""/>
        <p:cNvGrpSpPr/>
        <p:nvPr/>
      </p:nvGrpSpPr>
      <p:grpSpPr>
        <a:xfrm>
          <a:off x="0" y="0"/>
          <a:ext cx="0" cy="0"/>
          <a:chOff x="0" y="0"/>
          <a:chExt cx="0" cy="0"/>
        </a:xfrm>
      </p:grpSpPr>
      <p:pic>
        <p:nvPicPr>
          <p:cNvPr id="4" name="Picture 3" descr="Blue text on a black background&#10;&#10;Description automatically generated">
            <a:extLst>
              <a:ext uri="{FF2B5EF4-FFF2-40B4-BE49-F238E27FC236}">
                <a16:creationId xmlns:a16="http://schemas.microsoft.com/office/drawing/2014/main" id="{D7971D20-C86A-7803-2AE7-2F94A9CF93D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5" name="Slide Number Placeholder 5">
            <a:extLst>
              <a:ext uri="{FF2B5EF4-FFF2-40B4-BE49-F238E27FC236}">
                <a16:creationId xmlns:a16="http://schemas.microsoft.com/office/drawing/2014/main" id="{8E5166F3-C102-1213-B421-CDE0F1438503}"/>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pic>
        <p:nvPicPr>
          <p:cNvPr id="2" name="Graphic 1">
            <a:extLst>
              <a:ext uri="{FF2B5EF4-FFF2-40B4-BE49-F238E27FC236}">
                <a16:creationId xmlns:a16="http://schemas.microsoft.com/office/drawing/2014/main" id="{7D739311-B514-90C5-10D3-FBE409606614}"/>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1692" y="333375"/>
            <a:ext cx="1345346" cy="820189"/>
          </a:xfrm>
          <a:prstGeom prst="rect">
            <a:avLst/>
          </a:prstGeom>
        </p:spPr>
      </p:pic>
      <p:pic>
        <p:nvPicPr>
          <p:cNvPr id="3" name="Graphic 2">
            <a:extLst>
              <a:ext uri="{FF2B5EF4-FFF2-40B4-BE49-F238E27FC236}">
                <a16:creationId xmlns:a16="http://schemas.microsoft.com/office/drawing/2014/main" id="{5EE54427-BD21-FFCB-B219-850C35CC58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953485007"/>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1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53523F-4C75-923A-9CD3-85B73EDB85DA}"/>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11" name="Content Placeholder 2">
            <a:extLst>
              <a:ext uri="{FF2B5EF4-FFF2-40B4-BE49-F238E27FC236}">
                <a16:creationId xmlns:a16="http://schemas.microsoft.com/office/drawing/2014/main" id="{E7784476-1886-F6FF-03A3-C5EB84A13BC5}"/>
              </a:ext>
            </a:extLst>
          </p:cNvPr>
          <p:cNvSpPr>
            <a:spLocks noGrp="1"/>
          </p:cNvSpPr>
          <p:nvPr>
            <p:ph sz="half" idx="1"/>
          </p:nvPr>
        </p:nvSpPr>
        <p:spPr>
          <a:xfrm>
            <a:off x="363984"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12" name="Content Placeholder 3">
            <a:extLst>
              <a:ext uri="{FF2B5EF4-FFF2-40B4-BE49-F238E27FC236}">
                <a16:creationId xmlns:a16="http://schemas.microsoft.com/office/drawing/2014/main" id="{3A0B5E15-BCA1-5E34-CF22-8550F388D8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8" name="Slide Number Placeholder 5">
            <a:extLst>
              <a:ext uri="{FF2B5EF4-FFF2-40B4-BE49-F238E27FC236}">
                <a16:creationId xmlns:a16="http://schemas.microsoft.com/office/drawing/2014/main" id="{FE3DD2FF-85E4-7A43-9095-4BACF405450C}"/>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9" name="Graphic 7">
            <a:extLst>
              <a:ext uri="{FF2B5EF4-FFF2-40B4-BE49-F238E27FC236}">
                <a16:creationId xmlns:a16="http://schemas.microsoft.com/office/drawing/2014/main" id="{73746B43-9BD3-E01A-8DD1-8DA8C0A2B576}"/>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78279DBB-8242-EF22-5073-87905E9D14FF}"/>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CF1DF528-EF44-1F44-038A-671340A40E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1042395951"/>
      </p:ext>
    </p:extLst>
  </p:cSld>
  <p:clrMapOvr>
    <a:overrideClrMapping bg1="dk1" tx1="lt1" bg2="dk2" tx2="lt2" accent1="accent1" accent2="accent2" accent3="accent3" accent4="accent4" accent5="accent5" accent6="accent6" hlink="hlink" folHlink="folHlink"/>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2_Title and Conten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151A5C1-C445-7CC0-A761-B437B5814DA2}"/>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13" name="Content Placeholder 2">
            <a:extLst>
              <a:ext uri="{FF2B5EF4-FFF2-40B4-BE49-F238E27FC236}">
                <a16:creationId xmlns:a16="http://schemas.microsoft.com/office/drawing/2014/main" id="{02E67EF2-D871-3F46-99F7-DD48CC631E05}"/>
              </a:ext>
            </a:extLst>
          </p:cNvPr>
          <p:cNvSpPr>
            <a:spLocks noGrp="1"/>
          </p:cNvSpPr>
          <p:nvPr>
            <p:ph idx="1"/>
          </p:nvPr>
        </p:nvSpPr>
        <p:spPr>
          <a:xfrm>
            <a:off x="363984" y="1825625"/>
            <a:ext cx="10989816" cy="42382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5" name="Slide Number Placeholder 5">
            <a:extLst>
              <a:ext uri="{FF2B5EF4-FFF2-40B4-BE49-F238E27FC236}">
                <a16:creationId xmlns:a16="http://schemas.microsoft.com/office/drawing/2014/main" id="{D733706F-FF5B-5551-3869-9DCA127A2946}"/>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6" name="Graphic 7">
            <a:extLst>
              <a:ext uri="{FF2B5EF4-FFF2-40B4-BE49-F238E27FC236}">
                <a16:creationId xmlns:a16="http://schemas.microsoft.com/office/drawing/2014/main" id="{2CFD05D0-126E-1256-0D30-374D0BF9BF24}"/>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C41055B6-4AD1-26C1-C4F7-CF1328D9556D}"/>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818575FA-D7CA-7679-628D-155339074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120074478"/>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3_Title and Conten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151A5C1-C445-7CC0-A761-B437B5814DA2}"/>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2" name="Content Placeholder 2">
            <a:extLst>
              <a:ext uri="{FF2B5EF4-FFF2-40B4-BE49-F238E27FC236}">
                <a16:creationId xmlns:a16="http://schemas.microsoft.com/office/drawing/2014/main" id="{F274AB5D-7FFD-736C-1623-EA6AA917D439}"/>
              </a:ext>
            </a:extLst>
          </p:cNvPr>
          <p:cNvSpPr>
            <a:spLocks noGrp="1"/>
          </p:cNvSpPr>
          <p:nvPr>
            <p:ph sz="half" idx="1"/>
          </p:nvPr>
        </p:nvSpPr>
        <p:spPr>
          <a:xfrm>
            <a:off x="363984" y="1825625"/>
            <a:ext cx="7397266" cy="42021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6" name="Slide Number Placeholder 5">
            <a:extLst>
              <a:ext uri="{FF2B5EF4-FFF2-40B4-BE49-F238E27FC236}">
                <a16:creationId xmlns:a16="http://schemas.microsoft.com/office/drawing/2014/main" id="{A04CFA63-C463-E641-07AF-7DD8970F53F5}"/>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7" name="Graphic 7">
            <a:extLst>
              <a:ext uri="{FF2B5EF4-FFF2-40B4-BE49-F238E27FC236}">
                <a16:creationId xmlns:a16="http://schemas.microsoft.com/office/drawing/2014/main" id="{AE7B4E5C-4B6C-A372-4D7A-60935B229BA2}"/>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3" name="Graphic 2">
            <a:extLst>
              <a:ext uri="{FF2B5EF4-FFF2-40B4-BE49-F238E27FC236}">
                <a16:creationId xmlns:a16="http://schemas.microsoft.com/office/drawing/2014/main" id="{6310FDE4-5C04-26F8-FAC3-8719DF6C941F}"/>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4" name="Graphic 3">
            <a:extLst>
              <a:ext uri="{FF2B5EF4-FFF2-40B4-BE49-F238E27FC236}">
                <a16:creationId xmlns:a16="http://schemas.microsoft.com/office/drawing/2014/main" id="{DAA240F8-76A0-1997-B9F3-54F5163092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418400885"/>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4_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798138-13C6-07C5-F073-9EDCD2E18AFA}"/>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8" name="Slide Number Placeholder 5">
            <a:extLst>
              <a:ext uri="{FF2B5EF4-FFF2-40B4-BE49-F238E27FC236}">
                <a16:creationId xmlns:a16="http://schemas.microsoft.com/office/drawing/2014/main" id="{EF4816DF-A123-97CD-450D-585272E73910}"/>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9" name="Graphic 7">
            <a:extLst>
              <a:ext uri="{FF2B5EF4-FFF2-40B4-BE49-F238E27FC236}">
                <a16:creationId xmlns:a16="http://schemas.microsoft.com/office/drawing/2014/main" id="{5CF20F71-09DA-9F91-ABB1-C56A9EC1C039}"/>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4A9AC594-18B3-6D82-2A11-CF02D408286D}"/>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04FFE5DB-672A-16E9-5D8B-FBCFAFA52A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628149842"/>
      </p:ext>
    </p:extLst>
  </p:cSld>
  <p:clrMapOvr>
    <a:overrideClrMapping bg1="dk1" tx1="lt1" bg2="dk2" tx2="lt2" accent1="accent1" accent2="accent2" accent3="accent3" accent4="accent4" accent5="accent5" accent6="accent6" hlink="hlink" folHlink="folHlink"/>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P3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1ABC5D01-B57F-C97F-BA95-D08783773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1"/>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3</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CB2F9104-F05D-275A-A92B-724DB1DCA64C}"/>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5A0D7927-E63F-C024-1212-A9D436462D18}"/>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EF5EBB40-5B7F-BE73-695F-DDA910069AB0}"/>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0E435BA3-819B-133F-FDA8-C801133ED54B}"/>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3" name="Graphic 12">
            <a:extLst>
              <a:ext uri="{FF2B5EF4-FFF2-40B4-BE49-F238E27FC236}">
                <a16:creationId xmlns:a16="http://schemas.microsoft.com/office/drawing/2014/main" id="{1C5233FE-AC5E-EB1E-E3BA-C810E643F686}"/>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4" name="Graphic 13">
            <a:extLst>
              <a:ext uri="{FF2B5EF4-FFF2-40B4-BE49-F238E27FC236}">
                <a16:creationId xmlns:a16="http://schemas.microsoft.com/office/drawing/2014/main" id="{AC53FE61-4EAA-56B3-9246-61F37D9EEE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411061167"/>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5_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798138-13C6-07C5-F073-9EDCD2E18AFA}"/>
              </a:ext>
            </a:extLst>
          </p:cNvPr>
          <p:cNvSpPr>
            <a:spLocks noGrp="1"/>
          </p:cNvSpPr>
          <p:nvPr>
            <p:ph type="title"/>
          </p:nvPr>
        </p:nvSpPr>
        <p:spPr>
          <a:xfrm>
            <a:off x="363984" y="365125"/>
            <a:ext cx="10989816" cy="1325563"/>
          </a:xfrm>
        </p:spPr>
        <p:txBody>
          <a:bodyPr/>
          <a:lstStyle>
            <a:lvl1pPr>
              <a:defRPr baseline="0">
                <a:solidFill>
                  <a:schemeClr val="tx1"/>
                </a:solidFill>
              </a:defRPr>
            </a:lvl1pPr>
          </a:lstStyle>
          <a:p>
            <a:r>
              <a:rPr lang="en-GB"/>
              <a:t>Click to edit Master title style</a:t>
            </a:r>
            <a:endParaRPr lang="en-IE" dirty="0"/>
          </a:p>
        </p:txBody>
      </p:sp>
      <p:sp>
        <p:nvSpPr>
          <p:cNvPr id="8" name="Subtitle 2">
            <a:extLst>
              <a:ext uri="{FF2B5EF4-FFF2-40B4-BE49-F238E27FC236}">
                <a16:creationId xmlns:a16="http://schemas.microsoft.com/office/drawing/2014/main" id="{5F99D197-7E89-ED45-E75B-9CB5512753F0}"/>
              </a:ext>
            </a:extLst>
          </p:cNvPr>
          <p:cNvSpPr>
            <a:spLocks noGrp="1"/>
          </p:cNvSpPr>
          <p:nvPr>
            <p:ph type="subTitle" idx="1"/>
          </p:nvPr>
        </p:nvSpPr>
        <p:spPr>
          <a:xfrm>
            <a:off x="365236" y="1188794"/>
            <a:ext cx="9144000" cy="4365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MY" dirty="0"/>
          </a:p>
        </p:txBody>
      </p:sp>
      <p:sp>
        <p:nvSpPr>
          <p:cNvPr id="6" name="Slide Number Placeholder 5">
            <a:extLst>
              <a:ext uri="{FF2B5EF4-FFF2-40B4-BE49-F238E27FC236}">
                <a16:creationId xmlns:a16="http://schemas.microsoft.com/office/drawing/2014/main" id="{ADF629C3-B4F0-6895-7895-5D12747EBC4D}"/>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9" name="Graphic 7">
            <a:extLst>
              <a:ext uri="{FF2B5EF4-FFF2-40B4-BE49-F238E27FC236}">
                <a16:creationId xmlns:a16="http://schemas.microsoft.com/office/drawing/2014/main" id="{2362B973-30A2-9B07-E51E-40B97A58ACC8}"/>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2" name="Graphic 1">
            <a:extLst>
              <a:ext uri="{FF2B5EF4-FFF2-40B4-BE49-F238E27FC236}">
                <a16:creationId xmlns:a16="http://schemas.microsoft.com/office/drawing/2014/main" id="{DE424916-59C6-5E8B-8B88-733C79350766}"/>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3" name="Graphic 2">
            <a:extLst>
              <a:ext uri="{FF2B5EF4-FFF2-40B4-BE49-F238E27FC236}">
                <a16:creationId xmlns:a16="http://schemas.microsoft.com/office/drawing/2014/main" id="{1E0C66E4-D439-C240-B041-095D9B0E3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64113168"/>
      </p:ext>
    </p:extLst>
  </p:cSld>
  <p:clrMapOvr>
    <a:overrideClrMapping bg1="dk1" tx1="lt1" bg2="dk2" tx2="lt2" accent1="accent1" accent2="accent2" accent3="accent3" accent4="accent4" accent5="accent5" accent6="accent6" hlink="hlink" folHlink="folHlink"/>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6_Blank">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E3786B4-0EE8-C08D-1C89-C781979167F9}"/>
              </a:ext>
            </a:extLst>
          </p:cNvPr>
          <p:cNvSpPr>
            <a:spLocks noGrp="1"/>
          </p:cNvSpPr>
          <p:nvPr>
            <p:ph type="sldNum" sz="quarter" idx="12"/>
          </p:nvPr>
        </p:nvSpPr>
        <p:spPr>
          <a:xfrm>
            <a:off x="11315870" y="6129254"/>
            <a:ext cx="541168" cy="365125"/>
          </a:xfrm>
        </p:spPr>
        <p:txBody>
          <a:bodyPr/>
          <a:lstStyle>
            <a:lvl1pPr>
              <a:defRPr baseline="0">
                <a:solidFill>
                  <a:schemeClr val="tx1">
                    <a:lumMod val="75000"/>
                  </a:schemeClr>
                </a:solidFill>
              </a:defRPr>
            </a:lvl1pPr>
          </a:lstStyle>
          <a:p>
            <a:fld id="{B6F15528-21DE-4FAA-801E-634DDDAF4B2B}" type="slidenum">
              <a:rPr lang="sv-SE" smtClean="0"/>
              <a:t>‹#›</a:t>
            </a:fld>
            <a:endParaRPr lang="sv-SE"/>
          </a:p>
        </p:txBody>
      </p:sp>
      <p:pic>
        <p:nvPicPr>
          <p:cNvPr id="9" name="Graphic 7">
            <a:extLst>
              <a:ext uri="{FF2B5EF4-FFF2-40B4-BE49-F238E27FC236}">
                <a16:creationId xmlns:a16="http://schemas.microsoft.com/office/drawing/2014/main" id="{934AC21F-BC6C-DFBF-81A4-ECA0FD2D3312}"/>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334963" y="6124575"/>
            <a:ext cx="1639743" cy="365125"/>
          </a:xfrm>
          <a:prstGeom prst="rect">
            <a:avLst/>
          </a:prstGeom>
        </p:spPr>
      </p:pic>
      <p:pic>
        <p:nvPicPr>
          <p:cNvPr id="14" name="Graphic 13">
            <a:extLst>
              <a:ext uri="{FF2B5EF4-FFF2-40B4-BE49-F238E27FC236}">
                <a16:creationId xmlns:a16="http://schemas.microsoft.com/office/drawing/2014/main" id="{C7F00248-1262-67A7-0B3B-5485F73BA4F9}"/>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9872" y="333375"/>
            <a:ext cx="1337165" cy="815201"/>
          </a:xfrm>
          <a:prstGeom prst="rect">
            <a:avLst/>
          </a:prstGeom>
        </p:spPr>
      </p:pic>
      <p:pic>
        <p:nvPicPr>
          <p:cNvPr id="2" name="Graphic 1">
            <a:extLst>
              <a:ext uri="{FF2B5EF4-FFF2-40B4-BE49-F238E27FC236}">
                <a16:creationId xmlns:a16="http://schemas.microsoft.com/office/drawing/2014/main" id="{D39FCFCE-55D4-D8C6-C8AB-476D94FB0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153794571"/>
      </p:ext>
    </p:extLst>
  </p:cSld>
  <p:clrMapOvr>
    <a:overrideClrMapping bg1="dk1" tx1="lt1" bg2="dk2" tx2="lt2" accent1="accent1" accent2="accent2" accent3="accent3" accent4="accent4" accent5="accent5" accent6="accent6" hlink="hlink" folHlink="folHlink"/>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and Content - White">
    <p:spTree>
      <p:nvGrpSpPr>
        <p:cNvPr id="1" name=""/>
        <p:cNvGrpSpPr/>
        <p:nvPr/>
      </p:nvGrpSpPr>
      <p:grpSpPr>
        <a:xfrm>
          <a:off x="0" y="0"/>
          <a:ext cx="0" cy="0"/>
          <a:chOff x="0" y="0"/>
          <a:chExt cx="0" cy="0"/>
        </a:xfrm>
      </p:grpSpPr>
      <p:pic>
        <p:nvPicPr>
          <p:cNvPr id="7" name="Picture 6" descr="A white surface with a blue background&#10;&#10;Description automatically generated with medium confidence">
            <a:extLst>
              <a:ext uri="{FF2B5EF4-FFF2-40B4-BE49-F238E27FC236}">
                <a16:creationId xmlns:a16="http://schemas.microsoft.com/office/drawing/2014/main" id="{53E43E8A-788D-FCC7-A45B-F9066B2C8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Blue text on a black background&#10;&#10;Description automatically generated">
            <a:extLst>
              <a:ext uri="{FF2B5EF4-FFF2-40B4-BE49-F238E27FC236}">
                <a16:creationId xmlns:a16="http://schemas.microsoft.com/office/drawing/2014/main" id="{F458318B-256B-18F4-6DD4-CE9D4A568A9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963" y="6124736"/>
            <a:ext cx="1636820" cy="365195"/>
          </a:xfrm>
          <a:prstGeom prst="rect">
            <a:avLst/>
          </a:prstGeom>
        </p:spPr>
      </p:pic>
      <p:sp>
        <p:nvSpPr>
          <p:cNvPr id="6" name="Slide Number Placeholder 5">
            <a:extLst>
              <a:ext uri="{FF2B5EF4-FFF2-40B4-BE49-F238E27FC236}">
                <a16:creationId xmlns:a16="http://schemas.microsoft.com/office/drawing/2014/main" id="{8CC03AD3-F627-0B15-9F65-486EEC459741}"/>
              </a:ext>
            </a:extLst>
          </p:cNvPr>
          <p:cNvSpPr txBox="1">
            <a:spLocks/>
          </p:cNvSpPr>
          <p:nvPr/>
        </p:nvSpPr>
        <p:spPr>
          <a:xfrm>
            <a:off x="11315870" y="6129254"/>
            <a:ext cx="5411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2FFA9C-ACEC-4B87-9D33-03CFB048E816}" type="slidenum">
              <a:rPr lang="en-IE" smtClean="0"/>
              <a:pPr/>
              <a:t>‹#›</a:t>
            </a:fld>
            <a:endParaRPr lang="en-IE" dirty="0"/>
          </a:p>
        </p:txBody>
      </p:sp>
      <p:sp>
        <p:nvSpPr>
          <p:cNvPr id="2" name="Title 1">
            <a:extLst>
              <a:ext uri="{FF2B5EF4-FFF2-40B4-BE49-F238E27FC236}">
                <a16:creationId xmlns:a16="http://schemas.microsoft.com/office/drawing/2014/main" id="{262DA441-54AD-8C9B-15CB-65E453987CCD}"/>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IE" dirty="0"/>
          </a:p>
        </p:txBody>
      </p:sp>
      <p:pic>
        <p:nvPicPr>
          <p:cNvPr id="9" name="Graphic 8">
            <a:extLst>
              <a:ext uri="{FF2B5EF4-FFF2-40B4-BE49-F238E27FC236}">
                <a16:creationId xmlns:a16="http://schemas.microsoft.com/office/drawing/2014/main" id="{027A41CB-3213-1242-AA55-3CEDD14E71EC}"/>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1692" y="333375"/>
            <a:ext cx="1345346" cy="820189"/>
          </a:xfrm>
          <a:prstGeom prst="rect">
            <a:avLst/>
          </a:prstGeom>
        </p:spPr>
      </p:pic>
      <p:pic>
        <p:nvPicPr>
          <p:cNvPr id="15" name="Graphic 14">
            <a:extLst>
              <a:ext uri="{FF2B5EF4-FFF2-40B4-BE49-F238E27FC236}">
                <a16:creationId xmlns:a16="http://schemas.microsoft.com/office/drawing/2014/main" id="{DC4A9373-8C5E-1540-3B7E-6B2514E321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165866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1_Thank you">
    <p:spTree>
      <p:nvGrpSpPr>
        <p:cNvPr id="1" name=""/>
        <p:cNvGrpSpPr/>
        <p:nvPr/>
      </p:nvGrpSpPr>
      <p:grpSpPr>
        <a:xfrm>
          <a:off x="0" y="0"/>
          <a:ext cx="0" cy="0"/>
          <a:chOff x="0" y="0"/>
          <a:chExt cx="0" cy="0"/>
        </a:xfrm>
      </p:grpSpPr>
      <p:pic>
        <p:nvPicPr>
          <p:cNvPr id="5" name="Picture 4" descr="A close-up of a person's face&#10;&#10;Description automatically generated">
            <a:extLst>
              <a:ext uri="{FF2B5EF4-FFF2-40B4-BE49-F238E27FC236}">
                <a16:creationId xmlns:a16="http://schemas.microsoft.com/office/drawing/2014/main" id="{46DD5403-554C-F753-1D08-51025BC5F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D7E74BA-AFD2-048B-EECC-11EB1BB61E3E}"/>
              </a:ext>
            </a:extLst>
          </p:cNvPr>
          <p:cNvSpPr>
            <a:spLocks noGrp="1"/>
          </p:cNvSpPr>
          <p:nvPr>
            <p:ph type="ctrTitle" hasCustomPrompt="1"/>
          </p:nvPr>
        </p:nvSpPr>
        <p:spPr>
          <a:xfrm>
            <a:off x="798952" y="2856179"/>
            <a:ext cx="5177586" cy="1706732"/>
          </a:xfrm>
        </p:spPr>
        <p:txBody>
          <a:bodyPr anchor="b"/>
          <a:lstStyle>
            <a:lvl1pPr algn="l">
              <a:defRPr sz="6000">
                <a:solidFill>
                  <a:schemeClr val="bg2"/>
                </a:solidFill>
              </a:defRPr>
            </a:lvl1pPr>
          </a:lstStyle>
          <a:p>
            <a:r>
              <a:rPr lang="en-US" dirty="0"/>
              <a:t>Click to edit Questions?</a:t>
            </a:r>
            <a:endParaRPr lang="en-IE" dirty="0"/>
          </a:p>
        </p:txBody>
      </p:sp>
      <p:sp>
        <p:nvSpPr>
          <p:cNvPr id="9" name="Subtitle 2">
            <a:extLst>
              <a:ext uri="{FF2B5EF4-FFF2-40B4-BE49-F238E27FC236}">
                <a16:creationId xmlns:a16="http://schemas.microsoft.com/office/drawing/2014/main" id="{A13311DF-0857-DAB1-8E64-74A54FC43CD4}"/>
              </a:ext>
            </a:extLst>
          </p:cNvPr>
          <p:cNvSpPr>
            <a:spLocks noGrp="1"/>
          </p:cNvSpPr>
          <p:nvPr>
            <p:ph type="subTitle" idx="1" hasCustomPrompt="1"/>
          </p:nvPr>
        </p:nvSpPr>
        <p:spPr>
          <a:xfrm>
            <a:off x="798952" y="2410982"/>
            <a:ext cx="5177586" cy="398062"/>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Thank you page subtitle style</a:t>
            </a:r>
            <a:endParaRPr lang="en-IE" dirty="0"/>
          </a:p>
        </p:txBody>
      </p:sp>
      <p:pic>
        <p:nvPicPr>
          <p:cNvPr id="3" name="Graphic 7">
            <a:extLst>
              <a:ext uri="{FF2B5EF4-FFF2-40B4-BE49-F238E27FC236}">
                <a16:creationId xmlns:a16="http://schemas.microsoft.com/office/drawing/2014/main" id="{A2EF07C2-F081-E407-679A-F1F305ABF75C}"/>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13940" y="6157781"/>
            <a:ext cx="1639743" cy="365125"/>
          </a:xfrm>
          <a:prstGeom prst="rect">
            <a:avLst/>
          </a:prstGeom>
        </p:spPr>
      </p:pic>
      <p:pic>
        <p:nvPicPr>
          <p:cNvPr id="2" name="Graphic 1">
            <a:extLst>
              <a:ext uri="{FF2B5EF4-FFF2-40B4-BE49-F238E27FC236}">
                <a16:creationId xmlns:a16="http://schemas.microsoft.com/office/drawing/2014/main" id="{A4262CE2-8F50-7840-CCC9-53FCCA3962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0121" y="6624838"/>
            <a:ext cx="661879" cy="233162"/>
          </a:xfrm>
          <a:prstGeom prst="rect">
            <a:avLst/>
          </a:prstGeom>
        </p:spPr>
      </p:pic>
      <p:pic>
        <p:nvPicPr>
          <p:cNvPr id="4" name="Graphic 3">
            <a:extLst>
              <a:ext uri="{FF2B5EF4-FFF2-40B4-BE49-F238E27FC236}">
                <a16:creationId xmlns:a16="http://schemas.microsoft.com/office/drawing/2014/main" id="{80FA68CE-9F73-87AB-AFC0-91B119F254F4}"/>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695" y="344008"/>
            <a:ext cx="1340343" cy="817139"/>
          </a:xfrm>
          <a:prstGeom prst="rect">
            <a:avLst/>
          </a:prstGeom>
        </p:spPr>
      </p:pic>
    </p:spTree>
    <p:extLst>
      <p:ext uri="{BB962C8B-B14F-4D97-AF65-F5344CB8AC3E}">
        <p14:creationId xmlns:p14="http://schemas.microsoft.com/office/powerpoint/2010/main" val="3802181962"/>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5-2_Thank you">
    <p:spTree>
      <p:nvGrpSpPr>
        <p:cNvPr id="1" name=""/>
        <p:cNvGrpSpPr/>
        <p:nvPr/>
      </p:nvGrpSpPr>
      <p:grpSpPr>
        <a:xfrm>
          <a:off x="0" y="0"/>
          <a:ext cx="0" cy="0"/>
          <a:chOff x="0" y="0"/>
          <a:chExt cx="0" cy="0"/>
        </a:xfrm>
      </p:grpSpPr>
      <p:pic>
        <p:nvPicPr>
          <p:cNvPr id="9" name="Picture 8" descr="A person looking down with a pink arrow&#10;&#10;Description automatically generated">
            <a:extLst>
              <a:ext uri="{FF2B5EF4-FFF2-40B4-BE49-F238E27FC236}">
                <a16:creationId xmlns:a16="http://schemas.microsoft.com/office/drawing/2014/main" id="{6ED33A12-6EAD-544F-1E99-80D767E5F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hasCustomPrompt="1"/>
          </p:nvPr>
        </p:nvSpPr>
        <p:spPr>
          <a:xfrm>
            <a:off x="5794691" y="2856179"/>
            <a:ext cx="5177586" cy="1706732"/>
          </a:xfrm>
        </p:spPr>
        <p:txBody>
          <a:bodyPr anchor="b"/>
          <a:lstStyle>
            <a:lvl1pPr algn="l">
              <a:defRPr sz="6000">
                <a:solidFill>
                  <a:schemeClr val="bg2"/>
                </a:solidFill>
              </a:defRPr>
            </a:lvl1pPr>
          </a:lstStyle>
          <a:p>
            <a:r>
              <a:rPr lang="en-US" dirty="0"/>
              <a:t>Click to edit Thank you</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794691" y="2410982"/>
            <a:ext cx="5177586" cy="398062"/>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Thank you page subtitle style</a:t>
            </a:r>
            <a:endParaRPr lang="en-IE" dirty="0"/>
          </a:p>
        </p:txBody>
      </p:sp>
      <p:pic>
        <p:nvPicPr>
          <p:cNvPr id="5" name="Graphic 7">
            <a:extLst>
              <a:ext uri="{FF2B5EF4-FFF2-40B4-BE49-F238E27FC236}">
                <a16:creationId xmlns:a16="http://schemas.microsoft.com/office/drawing/2014/main" id="{29009E1D-E3E2-7321-F6B4-74400639E9D4}"/>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6" name="Graphic 5">
            <a:extLst>
              <a:ext uri="{FF2B5EF4-FFF2-40B4-BE49-F238E27FC236}">
                <a16:creationId xmlns:a16="http://schemas.microsoft.com/office/drawing/2014/main" id="{7836D015-6148-F850-0DBB-FE04B2C0BB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0121" y="6624838"/>
            <a:ext cx="661879" cy="233162"/>
          </a:xfrm>
          <a:prstGeom prst="rect">
            <a:avLst/>
          </a:prstGeom>
        </p:spPr>
      </p:pic>
      <p:pic>
        <p:nvPicPr>
          <p:cNvPr id="7" name="Graphic 6">
            <a:extLst>
              <a:ext uri="{FF2B5EF4-FFF2-40B4-BE49-F238E27FC236}">
                <a16:creationId xmlns:a16="http://schemas.microsoft.com/office/drawing/2014/main" id="{F2CDFBF9-68B2-ADE5-E57B-92349C29660C}"/>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695" y="333375"/>
            <a:ext cx="1340343" cy="817139"/>
          </a:xfrm>
          <a:prstGeom prst="rect">
            <a:avLst/>
          </a:prstGeom>
        </p:spPr>
      </p:pic>
    </p:spTree>
    <p:extLst>
      <p:ext uri="{BB962C8B-B14F-4D97-AF65-F5344CB8AC3E}">
        <p14:creationId xmlns:p14="http://schemas.microsoft.com/office/powerpoint/2010/main" val="3456097496"/>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P4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BF0B2CE3-125A-0B73-E4FE-0734662A8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3"/>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4</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5FA998F7-C9FD-75FE-1989-58711110D309}"/>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77C4852A-BF15-55CF-C1EE-B2A1EE9F8AD6}"/>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4C5077F1-3C88-B628-4B01-71ECE53BCAC5}"/>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7554C7CE-D57B-EC80-6FBB-DA05B68AE03A}"/>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3" name="Graphic 12">
            <a:extLst>
              <a:ext uri="{FF2B5EF4-FFF2-40B4-BE49-F238E27FC236}">
                <a16:creationId xmlns:a16="http://schemas.microsoft.com/office/drawing/2014/main" id="{63A42770-2FED-D5FA-3D0C-9E2772B5E44B}"/>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14" name="Graphic 13">
            <a:extLst>
              <a:ext uri="{FF2B5EF4-FFF2-40B4-BE49-F238E27FC236}">
                <a16:creationId xmlns:a16="http://schemas.microsoft.com/office/drawing/2014/main" id="{577580E0-9F13-97E9-9959-19219A4C23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620812800"/>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P5_Title Slide">
    <p:spTree>
      <p:nvGrpSpPr>
        <p:cNvPr id="1" name=""/>
        <p:cNvGrpSpPr/>
        <p:nvPr/>
      </p:nvGrpSpPr>
      <p:grpSpPr>
        <a:xfrm>
          <a:off x="0" y="0"/>
          <a:ext cx="0" cy="0"/>
          <a:chOff x="0" y="0"/>
          <a:chExt cx="0" cy="0"/>
        </a:xfrm>
      </p:grpSpPr>
      <p:pic>
        <p:nvPicPr>
          <p:cNvPr id="10" name="Picture 9" descr="A person with her fingers on her chin&#10;&#10;Description automatically generated">
            <a:extLst>
              <a:ext uri="{FF2B5EF4-FFF2-40B4-BE49-F238E27FC236}">
                <a16:creationId xmlns:a16="http://schemas.microsoft.com/office/drawing/2014/main" id="{BB90E8BC-996B-FD64-633B-4AC70E524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4"/>
          </a:solidFill>
          <a:ln>
            <a:noFill/>
          </a:ln>
        </p:spPr>
        <p:txBody>
          <a:bodyPr wrap="square" anchor="ctr">
            <a:spAutoFit/>
          </a:bodyPr>
          <a:lstStyle>
            <a:lvl1pPr marL="0" indent="0" algn="ctr">
              <a:buNone/>
              <a:defRPr sz="17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5</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sp>
        <p:nvSpPr>
          <p:cNvPr id="5" name="Picture Placeholder 5">
            <a:extLst>
              <a:ext uri="{FF2B5EF4-FFF2-40B4-BE49-F238E27FC236}">
                <a16:creationId xmlns:a16="http://schemas.microsoft.com/office/drawing/2014/main" id="{F82C0BEE-4A33-1E63-CFA8-EB9CBB3B633B}"/>
              </a:ext>
            </a:extLst>
          </p:cNvPr>
          <p:cNvSpPr>
            <a:spLocks noGrp="1"/>
          </p:cNvSpPr>
          <p:nvPr>
            <p:ph type="pic" sz="quarter" idx="10" hasCustomPrompt="1"/>
          </p:nvPr>
        </p:nvSpPr>
        <p:spPr>
          <a:xfrm>
            <a:off x="5551488"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6" name="Picture Placeholder 5">
            <a:extLst>
              <a:ext uri="{FF2B5EF4-FFF2-40B4-BE49-F238E27FC236}">
                <a16:creationId xmlns:a16="http://schemas.microsoft.com/office/drawing/2014/main" id="{102AD2FA-1042-B052-7C31-DDD6B5C8E932}"/>
              </a:ext>
            </a:extLst>
          </p:cNvPr>
          <p:cNvSpPr>
            <a:spLocks noGrp="1"/>
          </p:cNvSpPr>
          <p:nvPr>
            <p:ph type="pic" sz="quarter" idx="11" hasCustomPrompt="1"/>
          </p:nvPr>
        </p:nvSpPr>
        <p:spPr>
          <a:xfrm>
            <a:off x="7090627"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8" name="Picture Placeholder 5">
            <a:extLst>
              <a:ext uri="{FF2B5EF4-FFF2-40B4-BE49-F238E27FC236}">
                <a16:creationId xmlns:a16="http://schemas.microsoft.com/office/drawing/2014/main" id="{21D2E51D-3703-6B84-0A5B-A9E8C8F82172}"/>
              </a:ext>
            </a:extLst>
          </p:cNvPr>
          <p:cNvSpPr>
            <a:spLocks noGrp="1"/>
          </p:cNvSpPr>
          <p:nvPr>
            <p:ph type="pic" sz="quarter" idx="12" hasCustomPrompt="1"/>
          </p:nvPr>
        </p:nvSpPr>
        <p:spPr>
          <a:xfrm>
            <a:off x="8629766"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sp>
        <p:nvSpPr>
          <p:cNvPr id="9" name="Picture Placeholder 5">
            <a:extLst>
              <a:ext uri="{FF2B5EF4-FFF2-40B4-BE49-F238E27FC236}">
                <a16:creationId xmlns:a16="http://schemas.microsoft.com/office/drawing/2014/main" id="{F7C2B3BD-21FE-18EA-3636-D79431CB9F7C}"/>
              </a:ext>
            </a:extLst>
          </p:cNvPr>
          <p:cNvSpPr>
            <a:spLocks noGrp="1"/>
          </p:cNvSpPr>
          <p:nvPr>
            <p:ph type="pic" sz="quarter" idx="13" hasCustomPrompt="1"/>
          </p:nvPr>
        </p:nvSpPr>
        <p:spPr>
          <a:xfrm>
            <a:off x="10168904" y="4572000"/>
            <a:ext cx="1147762" cy="1147763"/>
          </a:xfrm>
        </p:spPr>
        <p:txBody>
          <a:bodyPr anchor="ctr"/>
          <a:lstStyle>
            <a:lvl1pPr marL="0" indent="0" algn="ctr">
              <a:buNone/>
              <a:defRPr>
                <a:solidFill>
                  <a:schemeClr val="bg1">
                    <a:lumMod val="95000"/>
                  </a:schemeClr>
                </a:solidFill>
              </a:defRPr>
            </a:lvl1pPr>
          </a:lstStyle>
          <a:p>
            <a:r>
              <a:rPr lang="it-IT" dirty="0" err="1"/>
              <a:t>Insert</a:t>
            </a:r>
            <a:r>
              <a:rPr lang="it-IT" dirty="0"/>
              <a:t> logo</a:t>
            </a:r>
            <a:endParaRPr lang="en-IE" dirty="0"/>
          </a:p>
        </p:txBody>
      </p:sp>
      <p:pic>
        <p:nvPicPr>
          <p:cNvPr id="13" name="Graphic 12">
            <a:extLst>
              <a:ext uri="{FF2B5EF4-FFF2-40B4-BE49-F238E27FC236}">
                <a16:creationId xmlns:a16="http://schemas.microsoft.com/office/drawing/2014/main" id="{A52F9C81-7A04-2DEC-3945-0C2376B42C5D}"/>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spTree>
    <p:extLst>
      <p:ext uri="{BB962C8B-B14F-4D97-AF65-F5344CB8AC3E}">
        <p14:creationId xmlns:p14="http://schemas.microsoft.com/office/powerpoint/2010/main" val="152469767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P6_Title Slide">
    <p:spTree>
      <p:nvGrpSpPr>
        <p:cNvPr id="1" name=""/>
        <p:cNvGrpSpPr/>
        <p:nvPr/>
      </p:nvGrpSpPr>
      <p:grpSpPr>
        <a:xfrm>
          <a:off x="0" y="0"/>
          <a:ext cx="0" cy="0"/>
          <a:chOff x="0" y="0"/>
          <a:chExt cx="0" cy="0"/>
        </a:xfrm>
      </p:grpSpPr>
      <p:pic>
        <p:nvPicPr>
          <p:cNvPr id="5" name="Picture 4" descr="A person with her fingers on her chin&#10;&#10;Description automatically generated">
            <a:extLst>
              <a:ext uri="{FF2B5EF4-FFF2-40B4-BE49-F238E27FC236}">
                <a16:creationId xmlns:a16="http://schemas.microsoft.com/office/drawing/2014/main" id="{03C1D700-F016-387B-C036-FBA31A0CA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2482C-CE81-CE90-E63D-FFC01FE569E7}"/>
              </a:ext>
            </a:extLst>
          </p:cNvPr>
          <p:cNvSpPr>
            <a:spLocks noGrp="1"/>
          </p:cNvSpPr>
          <p:nvPr>
            <p:ph type="ctrTitle"/>
          </p:nvPr>
        </p:nvSpPr>
        <p:spPr>
          <a:xfrm>
            <a:off x="5596349" y="3179562"/>
            <a:ext cx="5695345" cy="1125749"/>
          </a:xfrm>
        </p:spPr>
        <p:txBody>
          <a:bodyPr anchor="t">
            <a:normAutofit/>
          </a:bodyPr>
          <a:lstStyle>
            <a:lvl1pPr algn="l">
              <a:defRPr sz="3600">
                <a:solidFill>
                  <a:schemeClr val="bg2"/>
                </a:solidFill>
              </a:defRPr>
            </a:lvl1pPr>
          </a:lstStyle>
          <a:p>
            <a:r>
              <a:rPr lang="en-GB"/>
              <a:t>Click to edit Master title style</a:t>
            </a:r>
            <a:endParaRPr lang="en-IE" dirty="0"/>
          </a:p>
        </p:txBody>
      </p:sp>
      <p:sp>
        <p:nvSpPr>
          <p:cNvPr id="3" name="Subtitle 2">
            <a:extLst>
              <a:ext uri="{FF2B5EF4-FFF2-40B4-BE49-F238E27FC236}">
                <a16:creationId xmlns:a16="http://schemas.microsoft.com/office/drawing/2014/main" id="{B5291256-A199-5127-D994-C5FC00CFBBB3}"/>
              </a:ext>
            </a:extLst>
          </p:cNvPr>
          <p:cNvSpPr>
            <a:spLocks noGrp="1"/>
          </p:cNvSpPr>
          <p:nvPr>
            <p:ph type="subTitle" idx="1" hasCustomPrompt="1"/>
          </p:nvPr>
        </p:nvSpPr>
        <p:spPr>
          <a:xfrm>
            <a:off x="5596351" y="2495735"/>
            <a:ext cx="2340286" cy="564253"/>
          </a:xfrm>
          <a:prstGeom prst="roundRect">
            <a:avLst>
              <a:gd name="adj" fmla="val 50000"/>
            </a:avLst>
          </a:prstGeom>
          <a:solidFill>
            <a:schemeClr val="accent5"/>
          </a:solidFill>
          <a:ln>
            <a:noFill/>
          </a:ln>
        </p:spPr>
        <p:txBody>
          <a:bodyPr wrap="square" anchor="ctr">
            <a:spAutoFit/>
          </a:bodyPr>
          <a:lstStyle>
            <a:lvl1pPr marL="0" indent="0" algn="ctr">
              <a:buNone/>
              <a:defRPr sz="17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Work Package 6</a:t>
            </a:r>
            <a:endParaRPr lang="en-IE" dirty="0"/>
          </a:p>
        </p:txBody>
      </p:sp>
      <p:pic>
        <p:nvPicPr>
          <p:cNvPr id="4" name="Graphic 7">
            <a:extLst>
              <a:ext uri="{FF2B5EF4-FFF2-40B4-BE49-F238E27FC236}">
                <a16:creationId xmlns:a16="http://schemas.microsoft.com/office/drawing/2014/main" id="{D33EA5D9-1098-42A8-20D1-D51F51A5977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8" name="Graphic 7">
            <a:extLst>
              <a:ext uri="{FF2B5EF4-FFF2-40B4-BE49-F238E27FC236}">
                <a16:creationId xmlns:a16="http://schemas.microsoft.com/office/drawing/2014/main" id="{EBE320D7-6F72-4A72-49C7-477F5C30C003}"/>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695" y="333375"/>
            <a:ext cx="1340343" cy="817139"/>
          </a:xfrm>
          <a:prstGeom prst="rect">
            <a:avLst/>
          </a:prstGeom>
        </p:spPr>
      </p:pic>
      <p:pic>
        <p:nvPicPr>
          <p:cNvPr id="9" name="Graphic 8">
            <a:extLst>
              <a:ext uri="{FF2B5EF4-FFF2-40B4-BE49-F238E27FC236}">
                <a16:creationId xmlns:a16="http://schemas.microsoft.com/office/drawing/2014/main" id="{DBE9935E-1B6B-6266-375F-A1AE1571B2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2886274593"/>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3" descr="A blue square with white lines&#10;&#10;Description automatically generated">
            <a:extLst>
              <a:ext uri="{FF2B5EF4-FFF2-40B4-BE49-F238E27FC236}">
                <a16:creationId xmlns:a16="http://schemas.microsoft.com/office/drawing/2014/main" id="{037093E4-EF07-27C8-C343-235C3B46F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8234B3C-AF8A-6762-5A3F-69C1E935EE6B}"/>
              </a:ext>
            </a:extLst>
          </p:cNvPr>
          <p:cNvSpPr txBox="1"/>
          <p:nvPr/>
        </p:nvSpPr>
        <p:spPr>
          <a:xfrm>
            <a:off x="2375638" y="1934982"/>
            <a:ext cx="1978427" cy="646331"/>
          </a:xfrm>
          <a:prstGeom prst="rect">
            <a:avLst/>
          </a:prstGeom>
          <a:noFill/>
        </p:spPr>
        <p:txBody>
          <a:bodyPr wrap="none" rtlCol="0">
            <a:spAutoFit/>
          </a:bodyPr>
          <a:lstStyle/>
          <a:p>
            <a:pPr algn="r"/>
            <a:r>
              <a:rPr lang="en-US" sz="3600" dirty="0">
                <a:solidFill>
                  <a:prstClr val="white"/>
                </a:solidFill>
                <a:latin typeface="+mj-lt"/>
                <a:ea typeface="Open Sans Light" panose="020B0306030504020204" pitchFamily="34" charset="0"/>
                <a:cs typeface="Open Sans Light" panose="020B0306030504020204" pitchFamily="34" charset="0"/>
              </a:rPr>
              <a:t>Agenda</a:t>
            </a:r>
            <a:endParaRPr lang="en-US" sz="3600" dirty="0">
              <a:solidFill>
                <a:prstClr val="white"/>
              </a:solidFill>
              <a:latin typeface="+mj-lt"/>
              <a:ea typeface="Open Sans Extrabold" panose="020B0906030804020204" pitchFamily="34" charset="0"/>
              <a:cs typeface="Open Sans Extrabold" panose="020B0906030804020204" pitchFamily="34" charset="0"/>
            </a:endParaRPr>
          </a:p>
        </p:txBody>
      </p:sp>
      <p:cxnSp>
        <p:nvCxnSpPr>
          <p:cNvPr id="6" name="Straight Connector 5">
            <a:extLst>
              <a:ext uri="{FF2B5EF4-FFF2-40B4-BE49-F238E27FC236}">
                <a16:creationId xmlns:a16="http://schemas.microsoft.com/office/drawing/2014/main" id="{970D8D59-F441-A33B-A72A-D091013D4D9F}"/>
              </a:ext>
            </a:extLst>
          </p:cNvPr>
          <p:cNvCxnSpPr/>
          <p:nvPr/>
        </p:nvCxnSpPr>
        <p:spPr>
          <a:xfrm>
            <a:off x="4814596" y="811764"/>
            <a:ext cx="0" cy="5234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5F8C08B6-284E-4DE9-C0C4-D56CBC0964CE}"/>
              </a:ext>
            </a:extLst>
          </p:cNvPr>
          <p:cNvSpPr>
            <a:spLocks noGrp="1"/>
          </p:cNvSpPr>
          <p:nvPr>
            <p:ph type="body" sz="quarter" idx="10" hasCustomPrompt="1"/>
          </p:nvPr>
        </p:nvSpPr>
        <p:spPr>
          <a:xfrm>
            <a:off x="5557838" y="2045620"/>
            <a:ext cx="4927600" cy="3897312"/>
          </a:xfrm>
        </p:spPr>
        <p:txBody>
          <a:bodyPr>
            <a:normAutofit/>
          </a:bodyPr>
          <a:lstStyle>
            <a:lvl1pPr marL="457200" indent="-457200">
              <a:buSzPct val="150000"/>
              <a:buFont typeface="+mj-lt"/>
              <a:buAutoNum type="arabicPeriod"/>
              <a:defRPr sz="16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a:p>
            <a:pPr lvl="0"/>
            <a:r>
              <a:rPr lang="en-US" dirty="0"/>
              <a:t>Click to edit topic 2</a:t>
            </a:r>
          </a:p>
          <a:p>
            <a:pPr lvl="0"/>
            <a:r>
              <a:rPr lang="en-US" dirty="0"/>
              <a:t>Click to edit topic 3</a:t>
            </a:r>
          </a:p>
          <a:p>
            <a:pPr lvl="0"/>
            <a:r>
              <a:rPr lang="en-US" dirty="0"/>
              <a:t>Click to edit topic 4</a:t>
            </a:r>
          </a:p>
          <a:p>
            <a:pPr lvl="0"/>
            <a:r>
              <a:rPr lang="en-US" dirty="0"/>
              <a:t>Click to edit topic 5</a:t>
            </a:r>
          </a:p>
        </p:txBody>
      </p:sp>
      <p:pic>
        <p:nvPicPr>
          <p:cNvPr id="16" name="Graphic 7">
            <a:extLst>
              <a:ext uri="{FF2B5EF4-FFF2-40B4-BE49-F238E27FC236}">
                <a16:creationId xmlns:a16="http://schemas.microsoft.com/office/drawing/2014/main" id="{09FA143D-FBAF-5981-664A-6E98CF098F4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12" name="Graphic 11">
            <a:extLst>
              <a:ext uri="{FF2B5EF4-FFF2-40B4-BE49-F238E27FC236}">
                <a16:creationId xmlns:a16="http://schemas.microsoft.com/office/drawing/2014/main" id="{CE4AF2A4-B9D8-B63C-54EC-84E9A50FEBF4}"/>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3" name="Graphic 12">
            <a:extLst>
              <a:ext uri="{FF2B5EF4-FFF2-40B4-BE49-F238E27FC236}">
                <a16:creationId xmlns:a16="http://schemas.microsoft.com/office/drawing/2014/main" id="{7A874517-20A9-FC10-9A9F-5E048C97FE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01008588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Agenda slide">
    <p:spTree>
      <p:nvGrpSpPr>
        <p:cNvPr id="1" name=""/>
        <p:cNvGrpSpPr/>
        <p:nvPr/>
      </p:nvGrpSpPr>
      <p:grpSpPr>
        <a:xfrm>
          <a:off x="0" y="0"/>
          <a:ext cx="0" cy="0"/>
          <a:chOff x="0" y="0"/>
          <a:chExt cx="0" cy="0"/>
        </a:xfrm>
      </p:grpSpPr>
      <p:pic>
        <p:nvPicPr>
          <p:cNvPr id="2" name="Picture 1" descr="A blue square with white lines&#10;&#10;Description automatically generated">
            <a:extLst>
              <a:ext uri="{FF2B5EF4-FFF2-40B4-BE49-F238E27FC236}">
                <a16:creationId xmlns:a16="http://schemas.microsoft.com/office/drawing/2014/main" id="{A264323F-1D18-F3FF-A86A-82586A177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a:extLst>
              <a:ext uri="{FF2B5EF4-FFF2-40B4-BE49-F238E27FC236}">
                <a16:creationId xmlns:a16="http://schemas.microsoft.com/office/drawing/2014/main" id="{970D8D59-F441-A33B-A72A-D091013D4D9F}"/>
              </a:ext>
            </a:extLst>
          </p:cNvPr>
          <p:cNvCxnSpPr/>
          <p:nvPr/>
        </p:nvCxnSpPr>
        <p:spPr>
          <a:xfrm>
            <a:off x="4814596" y="811764"/>
            <a:ext cx="0" cy="5234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5F8C08B6-284E-4DE9-C0C4-D56CBC0964CE}"/>
              </a:ext>
            </a:extLst>
          </p:cNvPr>
          <p:cNvSpPr>
            <a:spLocks noGrp="1"/>
          </p:cNvSpPr>
          <p:nvPr>
            <p:ph type="body" sz="quarter" idx="10" hasCustomPrompt="1"/>
          </p:nvPr>
        </p:nvSpPr>
        <p:spPr>
          <a:xfrm>
            <a:off x="5557838" y="1612487"/>
            <a:ext cx="4927600" cy="324601"/>
          </a:xfrm>
        </p:spPr>
        <p:txBody>
          <a:bodyPr>
            <a:normAutofit/>
          </a:bodyPr>
          <a:lstStyle>
            <a:lvl1pPr marL="0" indent="0">
              <a:buSzPct val="150000"/>
              <a:buFont typeface="+mj-lt"/>
              <a:buNone/>
              <a:defRPr sz="14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p:txBody>
      </p:sp>
      <p:sp>
        <p:nvSpPr>
          <p:cNvPr id="4" name="Text Placeholder 3">
            <a:extLst>
              <a:ext uri="{FF2B5EF4-FFF2-40B4-BE49-F238E27FC236}">
                <a16:creationId xmlns:a16="http://schemas.microsoft.com/office/drawing/2014/main" id="{2E5037E0-0CB5-84BF-F256-1C8FBDF5BB4A}"/>
              </a:ext>
            </a:extLst>
          </p:cNvPr>
          <p:cNvSpPr>
            <a:spLocks noGrp="1"/>
          </p:cNvSpPr>
          <p:nvPr>
            <p:ph type="body" sz="quarter" idx="11" hasCustomPrompt="1"/>
          </p:nvPr>
        </p:nvSpPr>
        <p:spPr>
          <a:xfrm>
            <a:off x="5546724" y="1973346"/>
            <a:ext cx="4968875" cy="565317"/>
          </a:xfrm>
        </p:spPr>
        <p:txBody>
          <a:bodyPr>
            <a:normAutofit/>
          </a:bodyPr>
          <a:lstStyle>
            <a:lvl1pPr marL="0" indent="0">
              <a:buNone/>
              <a:defRPr sz="1300"/>
            </a:lvl1pPr>
          </a:lstStyle>
          <a:p>
            <a:pPr lvl="0"/>
            <a:r>
              <a:rPr lang="en-US" dirty="0"/>
              <a:t>Click to edit topic description</a:t>
            </a:r>
          </a:p>
        </p:txBody>
      </p:sp>
      <p:sp>
        <p:nvSpPr>
          <p:cNvPr id="7" name="Text Placeholder 8">
            <a:extLst>
              <a:ext uri="{FF2B5EF4-FFF2-40B4-BE49-F238E27FC236}">
                <a16:creationId xmlns:a16="http://schemas.microsoft.com/office/drawing/2014/main" id="{90D2F066-77B6-7665-E81A-9125D4177B53}"/>
              </a:ext>
            </a:extLst>
          </p:cNvPr>
          <p:cNvSpPr>
            <a:spLocks noGrp="1"/>
          </p:cNvSpPr>
          <p:nvPr>
            <p:ph type="body" sz="quarter" idx="12" hasCustomPrompt="1"/>
          </p:nvPr>
        </p:nvSpPr>
        <p:spPr>
          <a:xfrm>
            <a:off x="5557838" y="2924944"/>
            <a:ext cx="4927600" cy="324601"/>
          </a:xfrm>
        </p:spPr>
        <p:txBody>
          <a:bodyPr>
            <a:normAutofit/>
          </a:bodyPr>
          <a:lstStyle>
            <a:lvl1pPr marL="0" indent="0">
              <a:buSzPct val="150000"/>
              <a:buFont typeface="+mj-lt"/>
              <a:buNone/>
              <a:defRPr sz="14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p:txBody>
      </p:sp>
      <p:sp>
        <p:nvSpPr>
          <p:cNvPr id="8" name="Text Placeholder 3">
            <a:extLst>
              <a:ext uri="{FF2B5EF4-FFF2-40B4-BE49-F238E27FC236}">
                <a16:creationId xmlns:a16="http://schemas.microsoft.com/office/drawing/2014/main" id="{D4E31504-FAFF-1AFF-A235-E9E4DE83D901}"/>
              </a:ext>
            </a:extLst>
          </p:cNvPr>
          <p:cNvSpPr>
            <a:spLocks noGrp="1"/>
          </p:cNvSpPr>
          <p:nvPr>
            <p:ph type="body" sz="quarter" idx="13" hasCustomPrompt="1"/>
          </p:nvPr>
        </p:nvSpPr>
        <p:spPr>
          <a:xfrm>
            <a:off x="5546724" y="3285803"/>
            <a:ext cx="4968875" cy="565317"/>
          </a:xfrm>
        </p:spPr>
        <p:txBody>
          <a:bodyPr>
            <a:normAutofit/>
          </a:bodyPr>
          <a:lstStyle>
            <a:lvl1pPr marL="0" indent="0">
              <a:buNone/>
              <a:defRPr sz="1300"/>
            </a:lvl1pPr>
          </a:lstStyle>
          <a:p>
            <a:pPr lvl="0"/>
            <a:r>
              <a:rPr lang="en-US" dirty="0"/>
              <a:t>Click to edit topic description</a:t>
            </a:r>
          </a:p>
        </p:txBody>
      </p:sp>
      <p:sp>
        <p:nvSpPr>
          <p:cNvPr id="10" name="Text Placeholder 8">
            <a:extLst>
              <a:ext uri="{FF2B5EF4-FFF2-40B4-BE49-F238E27FC236}">
                <a16:creationId xmlns:a16="http://schemas.microsoft.com/office/drawing/2014/main" id="{D512B05D-8F7E-592C-65FB-9F72A6451487}"/>
              </a:ext>
            </a:extLst>
          </p:cNvPr>
          <p:cNvSpPr>
            <a:spLocks noGrp="1"/>
          </p:cNvSpPr>
          <p:nvPr>
            <p:ph type="body" sz="quarter" idx="14" hasCustomPrompt="1"/>
          </p:nvPr>
        </p:nvSpPr>
        <p:spPr>
          <a:xfrm>
            <a:off x="5557838" y="4365104"/>
            <a:ext cx="4927600" cy="324601"/>
          </a:xfrm>
        </p:spPr>
        <p:txBody>
          <a:bodyPr>
            <a:normAutofit/>
          </a:bodyPr>
          <a:lstStyle>
            <a:lvl1pPr marL="0" indent="0">
              <a:buSzPct val="150000"/>
              <a:buFont typeface="+mj-lt"/>
              <a:buNone/>
              <a:defRPr sz="1400">
                <a:latin typeface="+mj-lt"/>
              </a:defRPr>
            </a:lvl1pPr>
            <a:lvl2pPr marL="800100" indent="-342900">
              <a:buSzPct val="150000"/>
              <a:buFont typeface="+mj-lt"/>
              <a:buAutoNum type="arabicPeriod"/>
              <a:defRPr>
                <a:latin typeface="+mj-lt"/>
              </a:defRPr>
            </a:lvl2pPr>
            <a:lvl3pPr marL="1257300" indent="-342900">
              <a:buSzPct val="150000"/>
              <a:buFont typeface="+mj-lt"/>
              <a:buAutoNum type="arabicPeriod"/>
              <a:defRPr>
                <a:latin typeface="+mj-lt"/>
              </a:defRPr>
            </a:lvl3pPr>
            <a:lvl4pPr>
              <a:buSzPct val="150000"/>
              <a:buFont typeface="+mj-lt"/>
              <a:buAutoNum type="arabicPeriod"/>
              <a:defRPr>
                <a:latin typeface="+mj-lt"/>
              </a:defRPr>
            </a:lvl4pPr>
            <a:lvl5pPr>
              <a:buSzPct val="150000"/>
              <a:buFont typeface="+mj-lt"/>
              <a:buAutoNum type="arabicPeriod"/>
              <a:defRPr>
                <a:latin typeface="+mj-lt"/>
              </a:defRPr>
            </a:lvl5pPr>
          </a:lstStyle>
          <a:p>
            <a:pPr lvl="0"/>
            <a:r>
              <a:rPr lang="en-US" dirty="0"/>
              <a:t>Click to edit topic 1</a:t>
            </a:r>
          </a:p>
        </p:txBody>
      </p:sp>
      <p:sp>
        <p:nvSpPr>
          <p:cNvPr id="12" name="Text Placeholder 3">
            <a:extLst>
              <a:ext uri="{FF2B5EF4-FFF2-40B4-BE49-F238E27FC236}">
                <a16:creationId xmlns:a16="http://schemas.microsoft.com/office/drawing/2014/main" id="{6E6DC051-5522-4F20-E853-0D5CA4B141F2}"/>
              </a:ext>
            </a:extLst>
          </p:cNvPr>
          <p:cNvSpPr>
            <a:spLocks noGrp="1"/>
          </p:cNvSpPr>
          <p:nvPr>
            <p:ph type="body" sz="quarter" idx="15" hasCustomPrompt="1"/>
          </p:nvPr>
        </p:nvSpPr>
        <p:spPr>
          <a:xfrm>
            <a:off x="5546724" y="4725963"/>
            <a:ext cx="4968875" cy="565317"/>
          </a:xfrm>
        </p:spPr>
        <p:txBody>
          <a:bodyPr>
            <a:normAutofit/>
          </a:bodyPr>
          <a:lstStyle>
            <a:lvl1pPr marL="0" indent="0">
              <a:buNone/>
              <a:defRPr sz="1300"/>
            </a:lvl1pPr>
          </a:lstStyle>
          <a:p>
            <a:pPr lvl="0"/>
            <a:r>
              <a:rPr lang="en-US" dirty="0"/>
              <a:t>Click to edit topic description</a:t>
            </a:r>
          </a:p>
        </p:txBody>
      </p:sp>
      <p:sp>
        <p:nvSpPr>
          <p:cNvPr id="21" name="TextBox 20">
            <a:extLst>
              <a:ext uri="{FF2B5EF4-FFF2-40B4-BE49-F238E27FC236}">
                <a16:creationId xmlns:a16="http://schemas.microsoft.com/office/drawing/2014/main" id="{315E199F-7967-B0AC-59F7-4CECB84FAAB7}"/>
              </a:ext>
            </a:extLst>
          </p:cNvPr>
          <p:cNvSpPr txBox="1"/>
          <p:nvPr/>
        </p:nvSpPr>
        <p:spPr>
          <a:xfrm>
            <a:off x="2375638" y="1934982"/>
            <a:ext cx="1978427" cy="646331"/>
          </a:xfrm>
          <a:prstGeom prst="rect">
            <a:avLst/>
          </a:prstGeom>
          <a:noFill/>
        </p:spPr>
        <p:txBody>
          <a:bodyPr wrap="none" rtlCol="0">
            <a:spAutoFit/>
          </a:bodyPr>
          <a:lstStyle/>
          <a:p>
            <a:pPr algn="r"/>
            <a:r>
              <a:rPr lang="en-US" sz="3600" dirty="0">
                <a:solidFill>
                  <a:prstClr val="white"/>
                </a:solidFill>
                <a:latin typeface="+mj-lt"/>
                <a:ea typeface="Open Sans Light" panose="020B0306030504020204" pitchFamily="34" charset="0"/>
                <a:cs typeface="Open Sans Light" panose="020B0306030504020204" pitchFamily="34" charset="0"/>
              </a:rPr>
              <a:t>Agenda</a:t>
            </a:r>
            <a:endParaRPr lang="en-US" sz="3600" dirty="0">
              <a:solidFill>
                <a:prstClr val="white"/>
              </a:solidFill>
              <a:latin typeface="+mj-lt"/>
              <a:ea typeface="Open Sans Extrabold" panose="020B0906030804020204" pitchFamily="34" charset="0"/>
              <a:cs typeface="Open Sans Extrabold" panose="020B0906030804020204" pitchFamily="34" charset="0"/>
            </a:endParaRPr>
          </a:p>
        </p:txBody>
      </p:sp>
      <p:pic>
        <p:nvPicPr>
          <p:cNvPr id="22" name="Graphic 7">
            <a:extLst>
              <a:ext uri="{FF2B5EF4-FFF2-40B4-BE49-F238E27FC236}">
                <a16:creationId xmlns:a16="http://schemas.microsoft.com/office/drawing/2014/main" id="{E2C6A612-6A5C-ED18-8F33-9591778E83F2}"/>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263303" y="6124575"/>
            <a:ext cx="1639743" cy="365125"/>
          </a:xfrm>
          <a:prstGeom prst="rect">
            <a:avLst/>
          </a:prstGeom>
        </p:spPr>
      </p:pic>
      <p:pic>
        <p:nvPicPr>
          <p:cNvPr id="5" name="Graphic 4">
            <a:extLst>
              <a:ext uri="{FF2B5EF4-FFF2-40B4-BE49-F238E27FC236}">
                <a16:creationId xmlns:a16="http://schemas.microsoft.com/office/drawing/2014/main" id="{437AA724-86B6-6989-31D4-7431B91C2E2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872" y="333375"/>
            <a:ext cx="1337165" cy="815201"/>
          </a:xfrm>
          <a:prstGeom prst="rect">
            <a:avLst/>
          </a:prstGeom>
        </p:spPr>
      </p:pic>
      <p:pic>
        <p:nvPicPr>
          <p:cNvPr id="11" name="Graphic 10">
            <a:extLst>
              <a:ext uri="{FF2B5EF4-FFF2-40B4-BE49-F238E27FC236}">
                <a16:creationId xmlns:a16="http://schemas.microsoft.com/office/drawing/2014/main" id="{B2C8B27B-71C0-059D-333B-846290369E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0121" y="6624838"/>
            <a:ext cx="661879" cy="233162"/>
          </a:xfrm>
          <a:prstGeom prst="rect">
            <a:avLst/>
          </a:prstGeom>
        </p:spPr>
      </p:pic>
    </p:spTree>
    <p:extLst>
      <p:ext uri="{BB962C8B-B14F-4D97-AF65-F5344CB8AC3E}">
        <p14:creationId xmlns:p14="http://schemas.microsoft.com/office/powerpoint/2010/main" val="3006408361"/>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B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61C74-1E13-0914-963C-A164BFD2A5EE}"/>
              </a:ext>
            </a:extLst>
          </p:cNvPr>
          <p:cNvSpPr>
            <a:spLocks noGrp="1"/>
          </p:cNvSpPr>
          <p:nvPr>
            <p:ph type="title"/>
          </p:nvPr>
        </p:nvSpPr>
        <p:spPr>
          <a:xfrm>
            <a:off x="363984" y="365125"/>
            <a:ext cx="10989816" cy="1325563"/>
          </a:xfrm>
          <a:prstGeom prst="rect">
            <a:avLst/>
          </a:prstGeom>
        </p:spPr>
        <p:txBody>
          <a:bodyPr vert="horz" lIns="91440" tIns="45720" rIns="91440" bIns="45720" rtlCol="0" anchor="ctr">
            <a:normAutofit/>
          </a:bodyPr>
          <a:lstStyle/>
          <a:p>
            <a:r>
              <a:rPr lang="en-GB"/>
              <a:t>Click to edit Master title style</a:t>
            </a:r>
            <a:endParaRPr lang="en-IE" dirty="0"/>
          </a:p>
        </p:txBody>
      </p:sp>
      <p:sp>
        <p:nvSpPr>
          <p:cNvPr id="3" name="Text Placeholder 2">
            <a:extLst>
              <a:ext uri="{FF2B5EF4-FFF2-40B4-BE49-F238E27FC236}">
                <a16:creationId xmlns:a16="http://schemas.microsoft.com/office/drawing/2014/main" id="{C915CA4E-50C9-932A-70A1-2FA4FA1EB7E7}"/>
              </a:ext>
            </a:extLst>
          </p:cNvPr>
          <p:cNvSpPr>
            <a:spLocks noGrp="1"/>
          </p:cNvSpPr>
          <p:nvPr>
            <p:ph type="body" idx="1"/>
          </p:nvPr>
        </p:nvSpPr>
        <p:spPr>
          <a:xfrm>
            <a:off x="363984" y="1825625"/>
            <a:ext cx="10989816"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
        <p:nvSpPr>
          <p:cNvPr id="4" name="Date Placeholder 3">
            <a:extLst>
              <a:ext uri="{FF2B5EF4-FFF2-40B4-BE49-F238E27FC236}">
                <a16:creationId xmlns:a16="http://schemas.microsoft.com/office/drawing/2014/main" id="{4663AC5C-ECFD-57B3-94B3-7194D08F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3/12/2025</a:t>
            </a:fld>
            <a:endParaRPr lang="en-US"/>
          </a:p>
        </p:txBody>
      </p:sp>
      <p:sp>
        <p:nvSpPr>
          <p:cNvPr id="5" name="Footer Placeholder 4">
            <a:extLst>
              <a:ext uri="{FF2B5EF4-FFF2-40B4-BE49-F238E27FC236}">
                <a16:creationId xmlns:a16="http://schemas.microsoft.com/office/drawing/2014/main" id="{4E602EF8-9DF0-A655-AE88-6086574A4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BA3BEFD5-93E7-57A9-6372-7256BA40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sv-SE" smtClean="0"/>
              <a:t>‹#›</a:t>
            </a:fld>
            <a:endParaRPr lang="sv-SE"/>
          </a:p>
        </p:txBody>
      </p:sp>
    </p:spTree>
    <p:extLst>
      <p:ext uri="{BB962C8B-B14F-4D97-AF65-F5344CB8AC3E}">
        <p14:creationId xmlns:p14="http://schemas.microsoft.com/office/powerpoint/2010/main" val="3579720570"/>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5" r:id="rId4"/>
    <p:sldLayoutId id="2147485076" r:id="rId5"/>
    <p:sldLayoutId id="2147485077" r:id="rId6"/>
    <p:sldLayoutId id="2147485078" r:id="rId7"/>
    <p:sldLayoutId id="2147485079" r:id="rId8"/>
    <p:sldLayoutId id="2147485080" r:id="rId9"/>
    <p:sldLayoutId id="2147485081" r:id="rId10"/>
    <p:sldLayoutId id="2147485082" r:id="rId11"/>
    <p:sldLayoutId id="2147485083" r:id="rId12"/>
    <p:sldLayoutId id="2147485084" r:id="rId13"/>
    <p:sldLayoutId id="2147485085" r:id="rId14"/>
    <p:sldLayoutId id="2147485086" r:id="rId15"/>
    <p:sldLayoutId id="2147485087" r:id="rId16"/>
    <p:sldLayoutId id="2147485088" r:id="rId17"/>
    <p:sldLayoutId id="2147485089" r:id="rId18"/>
    <p:sldLayoutId id="2147485090" r:id="rId19"/>
    <p:sldLayoutId id="2147485091" r:id="rId20"/>
    <p:sldLayoutId id="2147485092" r:id="rId21"/>
    <p:sldLayoutId id="2147485093" r:id="rId22"/>
    <p:sldLayoutId id="2147485094" r:id="rId23"/>
    <p:sldLayoutId id="2147485095" r:id="rId24"/>
    <p:sldLayoutId id="2147485096" r:id="rId25"/>
    <p:sldLayoutId id="2147485097" r:id="rId26"/>
    <p:sldLayoutId id="2147485098" r:id="rId27"/>
    <p:sldLayoutId id="2147485099" r:id="rId28"/>
    <p:sldLayoutId id="2147485100" r:id="rId29"/>
    <p:sldLayoutId id="2147485101" r:id="rId30"/>
    <p:sldLayoutId id="2147485102" r:id="rId31"/>
    <p:sldLayoutId id="2147485103" r:id="rId32"/>
    <p:sldLayoutId id="2147485104" r:id="rId33"/>
    <p:sldLayoutId id="2147485105" r:id="rId34"/>
    <p:sldLayoutId id="2147485106" r:id="rId35"/>
    <p:sldLayoutId id="2147485107" r:id="rId36"/>
    <p:sldLayoutId id="2147485108" r:id="rId37"/>
    <p:sldLayoutId id="2147485109" r:id="rId38"/>
    <p:sldLayoutId id="2147485110" r:id="rId39"/>
    <p:sldLayoutId id="2147485111" r:id="rId40"/>
    <p:sldLayoutId id="2147485112" r:id="rId41"/>
    <p:sldLayoutId id="2147485113" r:id="rId42"/>
    <p:sldLayoutId id="2147485114" r:id="rId43"/>
    <p:sldLayoutId id="2147485115" r:id="rId44"/>
  </p:sldLayoutIdLst>
  <p:transition spd="slow">
    <p:push dir="u"/>
  </p:transition>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2"/>
        </a:buClr>
        <a:buSzPct val="124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11">
          <p15:clr>
            <a:srgbClr val="F26B43"/>
          </p15:clr>
        </p15:guide>
        <p15:guide id="4" pos="7469">
          <p15:clr>
            <a:srgbClr val="F26B43"/>
          </p15:clr>
        </p15:guide>
        <p15:guide id="5" orient="horz" pos="210">
          <p15:clr>
            <a:srgbClr val="F26B43"/>
          </p15:clr>
        </p15:guide>
        <p15:guide id="6" orient="horz" pos="40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4.xml"/><Relationship Id="rId7" Type="http://schemas.openxmlformats.org/officeDocument/2006/relationships/image" Target="../media/image37.png"/><Relationship Id="rId2" Type="http://schemas.openxmlformats.org/officeDocument/2006/relationships/diagramData" Target="../diagrams/data4.xml"/><Relationship Id="rId1" Type="http://schemas.openxmlformats.org/officeDocument/2006/relationships/slideLayout" Target="../slideLayouts/slideLayout29.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40.jpeg"/><Relationship Id="rId4" Type="http://schemas.openxmlformats.org/officeDocument/2006/relationships/diagramQuickStyle" Target="../diagrams/quickStyle4.xml"/><Relationship Id="rId9"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9.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9.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9.png"/><Relationship Id="rId1" Type="http://schemas.openxmlformats.org/officeDocument/2006/relationships/slideLayout" Target="../slideLayouts/slideLayout2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medium.com/@jeyadev_needhi/how-ai-transformed-financial-fraud-detection-a-case-study-of-jp-morgan-chase-f92bbb0707bb" TargetMode="Externa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0D73AD-8949-DE32-DF7C-BDA3659D2CE6}"/>
              </a:ext>
            </a:extLst>
          </p:cNvPr>
          <p:cNvSpPr>
            <a:spLocks noGrp="1"/>
          </p:cNvSpPr>
          <p:nvPr>
            <p:ph type="ctrTitle"/>
          </p:nvPr>
        </p:nvSpPr>
        <p:spPr/>
        <p:txBody>
          <a:bodyPr>
            <a:normAutofit fontScale="90000"/>
          </a:bodyPr>
          <a:lstStyle/>
          <a:p>
            <a:r>
              <a:rPr lang="en-US" sz="3200" dirty="0">
                <a:latin typeface="Calibri" panose="020F0502020204030204" pitchFamily="34" charset="0"/>
                <a:ea typeface="Calibri" panose="020F0502020204030204" pitchFamily="34" charset="0"/>
                <a:cs typeface="Times New Roman" panose="02020603050405020304" pitchFamily="18" charset="0"/>
              </a:rPr>
              <a:t>AI Tools and Platforms:</a:t>
            </a:r>
            <a:br>
              <a:rPr lang="en-US" sz="3200" dirty="0">
                <a:latin typeface="Calibri" panose="020F0502020204030204" pitchFamily="34" charset="0"/>
                <a:ea typeface="Calibri" panose="020F0502020204030204" pitchFamily="34" charset="0"/>
                <a:cs typeface="Times New Roman" panose="02020603050405020304" pitchFamily="18" charset="0"/>
              </a:rPr>
            </a:br>
            <a:r>
              <a:rPr lang="en-US" sz="3200" dirty="0">
                <a:latin typeface="Calibri" panose="020F0502020204030204" pitchFamily="34" charset="0"/>
                <a:ea typeface="Calibri" panose="020F0502020204030204" pitchFamily="34" charset="0"/>
                <a:cs typeface="Times New Roman" panose="02020603050405020304" pitchFamily="18" charset="0"/>
              </a:rPr>
              <a:t>Overview, Applications, and Business Integration</a:t>
            </a:r>
            <a:br>
              <a:rPr lang="en-US" sz="3200" dirty="0">
                <a:latin typeface="Calibri" panose="020F0502020204030204" pitchFamily="34" charset="0"/>
                <a:ea typeface="Calibri" panose="020F0502020204030204" pitchFamily="34" charset="0"/>
                <a:cs typeface="Times New Roman" panose="02020603050405020304" pitchFamily="18" charset="0"/>
              </a:rPr>
            </a:br>
            <a:endParaRPr lang="en-IE" sz="3200" dirty="0"/>
          </a:p>
        </p:txBody>
      </p:sp>
      <p:sp>
        <p:nvSpPr>
          <p:cNvPr id="6" name="Untertitel 5">
            <a:extLst>
              <a:ext uri="{FF2B5EF4-FFF2-40B4-BE49-F238E27FC236}">
                <a16:creationId xmlns:a16="http://schemas.microsoft.com/office/drawing/2014/main" id="{A8DBAB3C-14DA-767E-9450-B54E93DC4EDF}"/>
              </a:ext>
            </a:extLst>
          </p:cNvPr>
          <p:cNvSpPr>
            <a:spLocks noGrp="1"/>
          </p:cNvSpPr>
          <p:nvPr>
            <p:ph type="subTitle" idx="1"/>
          </p:nvPr>
        </p:nvSpPr>
        <p:spPr>
          <a:xfrm>
            <a:off x="5596350" y="2075381"/>
            <a:ext cx="4083743" cy="984608"/>
          </a:xfrm>
          <a:prstGeom prst="roundRect">
            <a:avLst>
              <a:gd name="adj" fmla="val 50000"/>
            </a:avLst>
          </a:prstGeom>
          <a:solidFill>
            <a:srgbClr val="CDE3F5"/>
          </a:solidFill>
          <a:ln>
            <a:solidFill>
              <a:schemeClr val="bg1"/>
            </a:solidFill>
          </a:ln>
        </p:spPr>
        <p:txBody>
          <a:bodyPr>
            <a:noAutofit/>
          </a:bodyPr>
          <a:lstStyle/>
          <a:p>
            <a:r>
              <a:rPr lang="it-IT" sz="4000" dirty="0">
                <a:solidFill>
                  <a:schemeClr val="tx1"/>
                </a:solidFill>
              </a:rPr>
              <a:t>AI4Business</a:t>
            </a:r>
            <a:endParaRPr lang="de-IE" sz="4000" dirty="0">
              <a:solidFill>
                <a:schemeClr val="tx1"/>
              </a:solidFill>
            </a:endParaRPr>
          </a:p>
        </p:txBody>
      </p:sp>
      <p:pic>
        <p:nvPicPr>
          <p:cNvPr id="52" name="Picture 51">
            <a:extLst>
              <a:ext uri="{FF2B5EF4-FFF2-40B4-BE49-F238E27FC236}">
                <a16:creationId xmlns:a16="http://schemas.microsoft.com/office/drawing/2014/main" id="{6DB9B5A3-9D35-ACD4-23E1-CCDE639212BB}"/>
              </a:ext>
            </a:extLst>
          </p:cNvPr>
          <p:cNvPicPr>
            <a:picLocks noChangeAspect="1"/>
          </p:cNvPicPr>
          <p:nvPr/>
        </p:nvPicPr>
        <p:blipFill>
          <a:blip r:embed="rId2"/>
          <a:stretch>
            <a:fillRect/>
          </a:stretch>
        </p:blipFill>
        <p:spPr>
          <a:xfrm>
            <a:off x="6553200" y="5486400"/>
            <a:ext cx="3352800" cy="838200"/>
          </a:xfrm>
          <a:prstGeom prst="rect">
            <a:avLst/>
          </a:prstGeom>
        </p:spPr>
      </p:pic>
    </p:spTree>
    <p:extLst>
      <p:ext uri="{BB962C8B-B14F-4D97-AF65-F5344CB8AC3E}">
        <p14:creationId xmlns:p14="http://schemas.microsoft.com/office/powerpoint/2010/main" val="334603240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C8429-96DD-2E2C-0F36-766A00392840}"/>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DED65E5B-D3EE-CBDF-8E98-AE2EF4FC94C3}"/>
              </a:ext>
            </a:extLst>
          </p:cNvPr>
          <p:cNvSpPr txBox="1">
            <a:spLocks noGrp="1"/>
          </p:cNvSpPr>
          <p:nvPr>
            <p:ph type="title"/>
          </p:nvPr>
        </p:nvSpPr>
        <p:spPr>
          <a:xfrm>
            <a:off x="451730" y="216569"/>
            <a:ext cx="8286720" cy="1155032"/>
          </a:xfrm>
        </p:spPr>
        <p:txBody>
          <a:bodyPr vert="horz" lIns="91440" tIns="45720" rIns="91440" bIns="45720" rtlCol="0" anchor="b">
            <a:normAutofit/>
          </a:bodyPr>
          <a:lstStyle/>
          <a:p>
            <a:pPr marL="52705"/>
            <a:r>
              <a:rPr lang="en-US" dirty="0">
                <a:solidFill>
                  <a:schemeClr val="accent1"/>
                </a:solidFill>
              </a:rPr>
              <a:t>AI Applications</a:t>
            </a:r>
            <a:r>
              <a:rPr lang="en-US" spc="-10" dirty="0"/>
              <a:t> </a:t>
            </a:r>
            <a:r>
              <a:rPr lang="en-US" dirty="0">
                <a:solidFill>
                  <a:schemeClr val="accent1"/>
                </a:solidFill>
              </a:rPr>
              <a:t>in</a:t>
            </a:r>
            <a:r>
              <a:rPr lang="en-US" spc="-10" dirty="0"/>
              <a:t> </a:t>
            </a:r>
            <a:r>
              <a:rPr lang="en-US" dirty="0">
                <a:solidFill>
                  <a:schemeClr val="accent1"/>
                </a:solidFill>
              </a:rPr>
              <a:t>Business - Examples</a:t>
            </a:r>
            <a:br>
              <a:rPr lang="en-US" dirty="0"/>
            </a:br>
            <a:endParaRPr lang="sv-SE" spc="-10" dirty="0"/>
          </a:p>
        </p:txBody>
      </p:sp>
      <p:sp>
        <p:nvSpPr>
          <p:cNvPr id="9" name="Text Placeholder 2">
            <a:extLst>
              <a:ext uri="{FF2B5EF4-FFF2-40B4-BE49-F238E27FC236}">
                <a16:creationId xmlns:a16="http://schemas.microsoft.com/office/drawing/2014/main" id="{961B8030-DAB7-E7D4-020E-E40AB2A68C93}"/>
              </a:ext>
            </a:extLst>
          </p:cNvPr>
          <p:cNvSpPr>
            <a:spLocks noGrp="1"/>
          </p:cNvSpPr>
          <p:nvPr>
            <p:ph sz="half" idx="1"/>
          </p:nvPr>
        </p:nvSpPr>
        <p:spPr>
          <a:xfrm>
            <a:off x="7983984" y="1524000"/>
            <a:ext cx="4208016" cy="3432175"/>
          </a:xfrm>
        </p:spPr>
        <p:txBody>
          <a:bodyPr vert="horz" lIns="91440" tIns="45720" rIns="91440" bIns="45720" rtlCol="0">
            <a:normAutofit fontScale="92500" lnSpcReduction="10000"/>
          </a:bodyPr>
          <a:lstStyle/>
          <a:p>
            <a:r>
              <a:rPr lang="en-US" b="1" dirty="0"/>
              <a:t>AI </a:t>
            </a:r>
            <a:r>
              <a:rPr lang="en-US" b="1" dirty="0" err="1"/>
              <a:t>AI</a:t>
            </a:r>
            <a:r>
              <a:rPr lang="en-US" b="1" dirty="0"/>
              <a:t> Tools Across Industries:</a:t>
            </a:r>
            <a:br>
              <a:rPr lang="en-US" dirty="0"/>
            </a:br>
            <a:r>
              <a:rPr lang="en-US" dirty="0"/>
              <a:t>AI tools are becoming integral in a variety of industries, driving innovation, efficiency, and accuracy. From marketing and finance to healthcare and manufacturing, AI is transforming the way businesses operate and interact with customers.</a:t>
            </a:r>
          </a:p>
        </p:txBody>
      </p:sp>
      <p:sp>
        <p:nvSpPr>
          <p:cNvPr id="2" name="Slide Number Placeholder 1" hidden="1">
            <a:extLst>
              <a:ext uri="{FF2B5EF4-FFF2-40B4-BE49-F238E27FC236}">
                <a16:creationId xmlns:a16="http://schemas.microsoft.com/office/drawing/2014/main" id="{A7C4735F-3C69-ED34-29E3-611D87868F27}"/>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10</a:t>
            </a:fld>
            <a:endParaRPr lang="en-IE"/>
          </a:p>
        </p:txBody>
      </p:sp>
      <p:graphicFrame>
        <p:nvGraphicFramePr>
          <p:cNvPr id="11" name="TextBox 4">
            <a:extLst>
              <a:ext uri="{FF2B5EF4-FFF2-40B4-BE49-F238E27FC236}">
                <a16:creationId xmlns:a16="http://schemas.microsoft.com/office/drawing/2014/main" id="{4C28D6DA-8D57-259E-AE6E-725B9AEB6526}"/>
              </a:ext>
            </a:extLst>
          </p:cNvPr>
          <p:cNvGraphicFramePr/>
          <p:nvPr>
            <p:extLst>
              <p:ext uri="{D42A27DB-BD31-4B8C-83A1-F6EECF244321}">
                <p14:modId xmlns:p14="http://schemas.microsoft.com/office/powerpoint/2010/main" val="194313689"/>
              </p:ext>
            </p:extLst>
          </p:nvPr>
        </p:nvGraphicFramePr>
        <p:xfrm>
          <a:off x="451730" y="1066800"/>
          <a:ext cx="6558670" cy="4724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14925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7E817-7909-459A-3618-893F2F0A48C2}"/>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764C261E-EB63-1FD7-3E78-A7C9B17A96C7}"/>
              </a:ext>
            </a:extLst>
          </p:cNvPr>
          <p:cNvSpPr txBox="1">
            <a:spLocks noGrp="1"/>
          </p:cNvSpPr>
          <p:nvPr>
            <p:ph type="title"/>
          </p:nvPr>
        </p:nvSpPr>
        <p:spPr>
          <a:xfrm>
            <a:off x="363984" y="365125"/>
            <a:ext cx="10989816" cy="1325563"/>
          </a:xfrm>
        </p:spPr>
        <p:txBody>
          <a:bodyPr vert="horz" lIns="91440" tIns="45720" rIns="91440" bIns="45720" rtlCol="0" anchor="ctr">
            <a:normAutofit/>
          </a:bodyPr>
          <a:lstStyle/>
          <a:p>
            <a:r>
              <a:rPr lang="en-US" dirty="0"/>
              <a:t>AI Tools for Business Intelligence and Data-Driven Decision-Making</a:t>
            </a:r>
          </a:p>
        </p:txBody>
      </p:sp>
      <p:sp>
        <p:nvSpPr>
          <p:cNvPr id="9" name="Text Placeholder 2">
            <a:extLst>
              <a:ext uri="{FF2B5EF4-FFF2-40B4-BE49-F238E27FC236}">
                <a16:creationId xmlns:a16="http://schemas.microsoft.com/office/drawing/2014/main" id="{50E22EFA-CDA3-F56C-B71E-21F5699566FA}"/>
              </a:ext>
            </a:extLst>
          </p:cNvPr>
          <p:cNvSpPr>
            <a:spLocks noGrp="1"/>
          </p:cNvSpPr>
          <p:nvPr>
            <p:ph idx="1"/>
          </p:nvPr>
        </p:nvSpPr>
        <p:spPr>
          <a:xfrm>
            <a:off x="376684" y="1447800"/>
            <a:ext cx="10989816" cy="4214228"/>
          </a:xfrm>
        </p:spPr>
        <p:txBody>
          <a:bodyPr vert="horz" lIns="91440" tIns="45720" rIns="91440" bIns="45720" rtlCol="0">
            <a:normAutofit/>
          </a:bodyPr>
          <a:lstStyle/>
          <a:p>
            <a:pPr marL="0" indent="0">
              <a:lnSpc>
                <a:spcPct val="110000"/>
              </a:lnSpc>
              <a:buNone/>
            </a:pPr>
            <a:r>
              <a:rPr lang="en-US" sz="1800" dirty="0"/>
              <a:t>AI tools are revolutionizing how businesses make decisions by providing data-driven insights. By leveraging machine learning and predictive analytics, AI helps businesses analyze large datasets to uncover patterns, trends, and opportunities that would be difficult to spot manually.</a:t>
            </a:r>
          </a:p>
          <a:p>
            <a:pPr>
              <a:lnSpc>
                <a:spcPct val="110000"/>
              </a:lnSpc>
              <a:buFont typeface="Arial" panose="020B0604020202020204" pitchFamily="34" charset="0"/>
              <a:buChar char="•"/>
            </a:pPr>
            <a:r>
              <a:rPr lang="en-US" b="1" dirty="0"/>
              <a:t>Automation of Business Processes:</a:t>
            </a:r>
            <a:br>
              <a:rPr lang="en-US" dirty="0"/>
            </a:br>
            <a:r>
              <a:rPr lang="en-US" dirty="0"/>
              <a:t>AI tools streamline internal business processes by automating repetitive tasks, such as scheduling, inventory management, and customer support, allowing employees to focus on higher-value tasks.</a:t>
            </a:r>
          </a:p>
          <a:p>
            <a:pPr>
              <a:lnSpc>
                <a:spcPct val="110000"/>
              </a:lnSpc>
              <a:buFont typeface="Arial" panose="020B0604020202020204" pitchFamily="34" charset="0"/>
              <a:buChar char="•"/>
            </a:pPr>
            <a:r>
              <a:rPr lang="en-US" sz="1800" b="1" dirty="0"/>
              <a:t>AI-Powered Analytics and Predictive Modeling:</a:t>
            </a:r>
            <a:br>
              <a:rPr lang="en-US" sz="1800" dirty="0"/>
            </a:br>
            <a:r>
              <a:rPr lang="en-US" sz="1800" dirty="0"/>
              <a:t>Predictive models use historical data to forecast future trends, such as sales projections, customer behavior, and market movements. These tools empower decision-makers to act proactively rather than reactively</a:t>
            </a:r>
          </a:p>
        </p:txBody>
      </p:sp>
      <p:sp>
        <p:nvSpPr>
          <p:cNvPr id="2" name="Slide Number Placeholder 1" hidden="1">
            <a:extLst>
              <a:ext uri="{FF2B5EF4-FFF2-40B4-BE49-F238E27FC236}">
                <a16:creationId xmlns:a16="http://schemas.microsoft.com/office/drawing/2014/main" id="{98A86EB0-1156-DEEB-E694-6D5EE5886FB1}"/>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11</a:t>
            </a:fld>
            <a:endParaRPr lang="en-IE"/>
          </a:p>
        </p:txBody>
      </p:sp>
    </p:spTree>
    <p:extLst>
      <p:ext uri="{BB962C8B-B14F-4D97-AF65-F5344CB8AC3E}">
        <p14:creationId xmlns:p14="http://schemas.microsoft.com/office/powerpoint/2010/main" val="228378824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6A965-F553-20D8-DF1D-9EA352D57D40}"/>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2EF78120-151E-8731-EBDB-8F2D4A5659F4}"/>
              </a:ext>
            </a:extLst>
          </p:cNvPr>
          <p:cNvSpPr txBox="1">
            <a:spLocks noGrp="1"/>
          </p:cNvSpPr>
          <p:nvPr>
            <p:ph type="title"/>
          </p:nvPr>
        </p:nvSpPr>
        <p:spPr>
          <a:xfrm>
            <a:off x="363984" y="365125"/>
            <a:ext cx="10989816" cy="1325563"/>
          </a:xfrm>
        </p:spPr>
        <p:txBody>
          <a:bodyPr vert="horz" lIns="91440" tIns="45720" rIns="91440" bIns="45720" rtlCol="0" anchor="ctr">
            <a:normAutofit/>
          </a:bodyPr>
          <a:lstStyle/>
          <a:p>
            <a:r>
              <a:rPr lang="en-US" dirty="0"/>
              <a:t>Popular AI Tools for Business Decision-Making</a:t>
            </a:r>
          </a:p>
        </p:txBody>
      </p:sp>
      <p:sp>
        <p:nvSpPr>
          <p:cNvPr id="9" name="Text Placeholder 2">
            <a:extLst>
              <a:ext uri="{FF2B5EF4-FFF2-40B4-BE49-F238E27FC236}">
                <a16:creationId xmlns:a16="http://schemas.microsoft.com/office/drawing/2014/main" id="{D91465D3-8536-050D-9F7C-670DAF15DF76}"/>
              </a:ext>
            </a:extLst>
          </p:cNvPr>
          <p:cNvSpPr>
            <a:spLocks noGrp="1"/>
          </p:cNvSpPr>
          <p:nvPr>
            <p:ph idx="1"/>
          </p:nvPr>
        </p:nvSpPr>
        <p:spPr>
          <a:xfrm>
            <a:off x="363984" y="1524000"/>
            <a:ext cx="8475216" cy="4515853"/>
          </a:xfrm>
        </p:spPr>
        <p:txBody>
          <a:bodyPr vert="horz" lIns="91440" tIns="45720" rIns="91440" bIns="45720" rtlCol="0">
            <a:normAutofit/>
          </a:bodyPr>
          <a:lstStyle/>
          <a:p>
            <a:pPr>
              <a:buFont typeface="Arial" panose="020B0604020202020204" pitchFamily="34" charset="0"/>
              <a:buChar char="•"/>
            </a:pPr>
            <a:r>
              <a:rPr lang="en-US" sz="1800" b="1" dirty="0"/>
              <a:t>Power BI with AI:</a:t>
            </a:r>
            <a:br>
              <a:rPr lang="en-US" sz="1800" dirty="0"/>
            </a:br>
            <a:r>
              <a:rPr lang="en-US" sz="1800" dirty="0"/>
              <a:t>Power BI, Microsoft’s business analytics tool, integrates AI features that help businesses visualize data, identify patterns, and generate insights, facilitating better decision-making across departments.</a:t>
            </a:r>
          </a:p>
          <a:p>
            <a:pPr>
              <a:buFont typeface="Arial" panose="020B0604020202020204" pitchFamily="34" charset="0"/>
              <a:buChar char="•"/>
            </a:pPr>
            <a:r>
              <a:rPr lang="en-US" sz="1800" b="1" dirty="0"/>
              <a:t>Salesforce Einstein:</a:t>
            </a:r>
            <a:br>
              <a:rPr lang="en-US" sz="1800" dirty="0"/>
            </a:br>
            <a:r>
              <a:rPr lang="en-US" sz="1800" dirty="0"/>
              <a:t>Salesforce’s AI-powered CRM platform, Einstein, automates data analysis and provides businesses with actionable insights on customer behavior, sales forecasts, and service improvements.</a:t>
            </a:r>
          </a:p>
          <a:p>
            <a:pPr>
              <a:buFont typeface="Arial" panose="020B0604020202020204" pitchFamily="34" charset="0"/>
              <a:buChar char="•"/>
            </a:pPr>
            <a:r>
              <a:rPr lang="en-US" sz="1800" b="1" dirty="0"/>
              <a:t>AI-Driven CRM Systems:</a:t>
            </a:r>
            <a:br>
              <a:rPr lang="en-US" sz="1800" dirty="0"/>
            </a:br>
            <a:r>
              <a:rPr lang="en-US" sz="1800" dirty="0"/>
              <a:t>AI-powered customer relationship management (CRM) tools enhance sales and marketing efforts by analyzing customer interactions and suggesting strategies to improve engagement and retention.</a:t>
            </a:r>
          </a:p>
          <a:p>
            <a:pPr>
              <a:lnSpc>
                <a:spcPct val="110000"/>
              </a:lnSpc>
            </a:pPr>
            <a:endParaRPr lang="en-US" sz="1800" dirty="0"/>
          </a:p>
        </p:txBody>
      </p:sp>
      <p:sp>
        <p:nvSpPr>
          <p:cNvPr id="2" name="Slide Number Placeholder 1" hidden="1">
            <a:extLst>
              <a:ext uri="{FF2B5EF4-FFF2-40B4-BE49-F238E27FC236}">
                <a16:creationId xmlns:a16="http://schemas.microsoft.com/office/drawing/2014/main" id="{3BA76BF0-30DC-CF33-5341-6066754D2FE0}"/>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12</a:t>
            </a:fld>
            <a:endParaRPr lang="en-IE"/>
          </a:p>
        </p:txBody>
      </p:sp>
      <p:pic>
        <p:nvPicPr>
          <p:cNvPr id="2050" name="Picture 2" descr="Power BI Logo, symbol, meaning, history, PNG, brand">
            <a:extLst>
              <a:ext uri="{FF2B5EF4-FFF2-40B4-BE49-F238E27FC236}">
                <a16:creationId xmlns:a16="http://schemas.microsoft.com/office/drawing/2014/main" id="{AD340AAA-322A-204E-52AD-F946E74612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1200150"/>
            <a:ext cx="3962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F9499-0045-54CD-725A-D0B976E07F80}"/>
              </a:ext>
            </a:extLst>
          </p:cNvPr>
          <p:cNvPicPr>
            <a:picLocks noChangeAspect="1"/>
          </p:cNvPicPr>
          <p:nvPr/>
        </p:nvPicPr>
        <p:blipFill>
          <a:blip r:embed="rId3"/>
          <a:stretch>
            <a:fillRect/>
          </a:stretch>
        </p:blipFill>
        <p:spPr>
          <a:xfrm>
            <a:off x="9077325" y="3759070"/>
            <a:ext cx="2419350" cy="1302050"/>
          </a:xfrm>
          <a:prstGeom prst="rect">
            <a:avLst/>
          </a:prstGeom>
        </p:spPr>
      </p:pic>
    </p:spTree>
    <p:extLst>
      <p:ext uri="{BB962C8B-B14F-4D97-AF65-F5344CB8AC3E}">
        <p14:creationId xmlns:p14="http://schemas.microsoft.com/office/powerpoint/2010/main" val="13872403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59F4C-F369-A77F-225E-6FD5AAC58159}"/>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BB67F6FB-08D3-C595-0BD3-D751CF4D5A51}"/>
              </a:ext>
            </a:extLst>
          </p:cNvPr>
          <p:cNvSpPr txBox="1">
            <a:spLocks noGrp="1"/>
          </p:cNvSpPr>
          <p:nvPr>
            <p:ph type="title"/>
          </p:nvPr>
        </p:nvSpPr>
        <p:spPr>
          <a:xfrm>
            <a:off x="381000" y="-12700"/>
            <a:ext cx="8286720" cy="1155032"/>
          </a:xfrm>
        </p:spPr>
        <p:txBody>
          <a:bodyPr vert="horz" lIns="91440" tIns="45720" rIns="91440" bIns="45720" rtlCol="0" anchor="b">
            <a:normAutofit/>
          </a:bodyPr>
          <a:lstStyle/>
          <a:p>
            <a:pPr marL="52705"/>
            <a:r>
              <a:rPr lang="sv-SE" dirty="0">
                <a:solidFill>
                  <a:schemeClr val="accent1"/>
                </a:solidFill>
              </a:rPr>
              <a:t>AI for Social Media</a:t>
            </a:r>
          </a:p>
        </p:txBody>
      </p:sp>
      <p:sp>
        <p:nvSpPr>
          <p:cNvPr id="12" name="Text Placeholder 3">
            <a:extLst>
              <a:ext uri="{FF2B5EF4-FFF2-40B4-BE49-F238E27FC236}">
                <a16:creationId xmlns:a16="http://schemas.microsoft.com/office/drawing/2014/main" id="{E4C03295-1B6E-BC9C-8163-833AA828C8FB}"/>
              </a:ext>
            </a:extLst>
          </p:cNvPr>
          <p:cNvSpPr>
            <a:spLocks noGrp="1"/>
          </p:cNvSpPr>
          <p:nvPr>
            <p:ph sz="half" idx="1"/>
          </p:nvPr>
        </p:nvSpPr>
        <p:spPr>
          <a:xfrm>
            <a:off x="7772400" y="1383632"/>
            <a:ext cx="4419600" cy="4226259"/>
          </a:xfrm>
        </p:spPr>
        <p:txBody>
          <a:bodyPr vert="horz" lIns="91440" tIns="45720" rIns="91440" bIns="45720" rtlCol="0">
            <a:normAutofit/>
          </a:bodyPr>
          <a:lstStyle/>
          <a:p>
            <a:pPr marL="0" indent="0">
              <a:buNone/>
            </a:pPr>
            <a:r>
              <a:rPr lang="en-US" sz="1800" dirty="0"/>
              <a:t>AI tools have transformed social media engagement by automating interactions, analyzing user sentiments, and providing insights into audience behavior. These tools help businesses enhance their online presence and optimize customer interactions on platforms like Facebook, Twitter, and Instagram.</a:t>
            </a:r>
          </a:p>
        </p:txBody>
      </p:sp>
      <p:sp>
        <p:nvSpPr>
          <p:cNvPr id="8" name="TextBox 7">
            <a:extLst>
              <a:ext uri="{FF2B5EF4-FFF2-40B4-BE49-F238E27FC236}">
                <a16:creationId xmlns:a16="http://schemas.microsoft.com/office/drawing/2014/main" id="{18018863-B7F3-36F3-B7B0-38EFE8C05026}"/>
              </a:ext>
            </a:extLst>
          </p:cNvPr>
          <p:cNvSpPr txBox="1"/>
          <p:nvPr/>
        </p:nvSpPr>
        <p:spPr>
          <a:xfrm>
            <a:off x="533400" y="1295400"/>
            <a:ext cx="6324600" cy="5237330"/>
          </a:xfrm>
          <a:prstGeom prst="rect">
            <a:avLst/>
          </a:prstGeom>
        </p:spPr>
        <p:txBody>
          <a:bodyPr vert="horz" lIns="91440" tIns="45720" rIns="91440" bIns="45720" rtlCol="0">
            <a:noAutofit/>
          </a:bodyPr>
          <a:lstStyle/>
          <a:p>
            <a:pPr marL="228600" indent="-228600">
              <a:lnSpc>
                <a:spcPct val="110000"/>
              </a:lnSpc>
              <a:spcBef>
                <a:spcPts val="1000"/>
              </a:spcBef>
              <a:buClr>
                <a:schemeClr val="accent2"/>
              </a:buClr>
              <a:buSzPct val="124000"/>
              <a:buFont typeface="Arial" panose="020B0604020202020204" pitchFamily="34" charset="0"/>
              <a:buChar char="•"/>
            </a:pPr>
            <a:r>
              <a:rPr lang="en-US" sz="2000" b="1" dirty="0"/>
              <a:t>Chatbots:</a:t>
            </a:r>
            <a:br>
              <a:rPr lang="en-US" sz="2000" dirty="0"/>
            </a:br>
            <a:r>
              <a:rPr lang="en-US" sz="2000" dirty="0"/>
              <a:t>AI-powered chatbots engage with users in real-time, providing immediate responses to queries, offering customer support, and even processing transactions. </a:t>
            </a:r>
          </a:p>
          <a:p>
            <a:pPr marL="228600" indent="-228600">
              <a:lnSpc>
                <a:spcPct val="110000"/>
              </a:lnSpc>
              <a:spcBef>
                <a:spcPts val="1000"/>
              </a:spcBef>
              <a:buClr>
                <a:schemeClr val="accent2"/>
              </a:buClr>
              <a:buSzPct val="124000"/>
              <a:buFont typeface="Arial" panose="020B0604020202020204" pitchFamily="34" charset="0"/>
              <a:buChar char="•"/>
            </a:pPr>
            <a:r>
              <a:rPr lang="en-US" sz="2000" b="1" dirty="0"/>
              <a:t>Sentiment Analysis:</a:t>
            </a:r>
            <a:br>
              <a:rPr lang="en-US" sz="2000" dirty="0"/>
            </a:br>
            <a:r>
              <a:rPr lang="en-US" sz="2000" dirty="0"/>
              <a:t>AI models analyze social media posts, comments, and reviews to determine public sentiment toward a brand, product, or service. </a:t>
            </a:r>
          </a:p>
          <a:p>
            <a:pPr marL="228600" indent="-228600">
              <a:lnSpc>
                <a:spcPct val="110000"/>
              </a:lnSpc>
              <a:spcBef>
                <a:spcPts val="1000"/>
              </a:spcBef>
              <a:buClr>
                <a:schemeClr val="accent2"/>
              </a:buClr>
              <a:buSzPct val="124000"/>
              <a:buFont typeface="Arial" panose="020B0604020202020204" pitchFamily="34" charset="0"/>
              <a:buChar char="•"/>
            </a:pPr>
            <a:r>
              <a:rPr lang="en-US" sz="2000" b="1" dirty="0"/>
              <a:t>Automation Tools:</a:t>
            </a:r>
            <a:br>
              <a:rPr lang="en-US" sz="2000" dirty="0"/>
            </a:br>
            <a:r>
              <a:rPr lang="en-US" sz="2000" dirty="0"/>
              <a:t>Social media automation tools use AI to schedule posts, track engagement, and optimize content delivery. </a:t>
            </a:r>
          </a:p>
        </p:txBody>
      </p:sp>
      <p:sp>
        <p:nvSpPr>
          <p:cNvPr id="2" name="Slide Number Placeholder 1" hidden="1">
            <a:extLst>
              <a:ext uri="{FF2B5EF4-FFF2-40B4-BE49-F238E27FC236}">
                <a16:creationId xmlns:a16="http://schemas.microsoft.com/office/drawing/2014/main" id="{237A93BF-98EF-5A70-A9BC-EDC81E7E8572}"/>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13</a:t>
            </a:fld>
            <a:endParaRPr lang="en-IE"/>
          </a:p>
        </p:txBody>
      </p:sp>
      <p:pic>
        <p:nvPicPr>
          <p:cNvPr id="6146" name="Picture 2" descr="Top 15 AI Chatbot Logo">
            <a:extLst>
              <a:ext uri="{FF2B5EF4-FFF2-40B4-BE49-F238E27FC236}">
                <a16:creationId xmlns:a16="http://schemas.microsoft.com/office/drawing/2014/main" id="{61CBEFAE-829A-F89C-9892-57743FDCC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926" y="4776723"/>
            <a:ext cx="2249693" cy="147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030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2204E-3C84-283E-19D6-A7467F417F3D}"/>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C487C56D-2864-0D31-3763-8E0B4C81C185}"/>
              </a:ext>
            </a:extLst>
          </p:cNvPr>
          <p:cNvSpPr txBox="1">
            <a:spLocks noGrp="1"/>
          </p:cNvSpPr>
          <p:nvPr>
            <p:ph type="title"/>
          </p:nvPr>
        </p:nvSpPr>
        <p:spPr>
          <a:xfrm>
            <a:off x="241300" y="0"/>
            <a:ext cx="8286720" cy="1155032"/>
          </a:xfrm>
        </p:spPr>
        <p:txBody>
          <a:bodyPr vert="horz" lIns="91440" tIns="45720" rIns="91440" bIns="45720" rtlCol="0" anchor="b">
            <a:normAutofit/>
          </a:bodyPr>
          <a:lstStyle/>
          <a:p>
            <a:pPr marL="52705"/>
            <a:r>
              <a:rPr lang="sv-SE" dirty="0">
                <a:solidFill>
                  <a:schemeClr val="accent1"/>
                </a:solidFill>
              </a:rPr>
              <a:t>AI for Social Media – Potential Problems</a:t>
            </a:r>
          </a:p>
        </p:txBody>
      </p:sp>
      <p:sp>
        <p:nvSpPr>
          <p:cNvPr id="12" name="Text Placeholder 3">
            <a:extLst>
              <a:ext uri="{FF2B5EF4-FFF2-40B4-BE49-F238E27FC236}">
                <a16:creationId xmlns:a16="http://schemas.microsoft.com/office/drawing/2014/main" id="{D8E4E4B2-AF32-9CB8-1956-03BA302D4040}"/>
              </a:ext>
            </a:extLst>
          </p:cNvPr>
          <p:cNvSpPr>
            <a:spLocks noGrp="1"/>
          </p:cNvSpPr>
          <p:nvPr>
            <p:ph sz="half" idx="1"/>
          </p:nvPr>
        </p:nvSpPr>
        <p:spPr>
          <a:xfrm>
            <a:off x="228600" y="1315870"/>
            <a:ext cx="11049000" cy="4226259"/>
          </a:xfrm>
        </p:spPr>
        <p:txBody>
          <a:bodyPr vert="horz" lIns="91440" tIns="45720" rIns="91440" bIns="45720" rtlCol="0">
            <a:noAutofit/>
          </a:bodyPr>
          <a:lstStyle/>
          <a:p>
            <a:r>
              <a:rPr lang="en-US" sz="1800" b="1" dirty="0"/>
              <a:t>Overreliance on Automation: </a:t>
            </a:r>
            <a:r>
              <a:rPr lang="en-US" sz="1800" dirty="0"/>
              <a:t>Businesses that rely too heavily on chatbots may inadvertently alienate customers who prefer human interaction, especially in complex situations where emotional intelligence and understanding are needed.</a:t>
            </a:r>
          </a:p>
          <a:p>
            <a:r>
              <a:rPr lang="en-US" sz="1800" b="1" dirty="0"/>
              <a:t>Misleading Responses: </a:t>
            </a:r>
            <a:r>
              <a:rPr lang="en-US" sz="1800" dirty="0"/>
              <a:t>If not properly designed, chatbots can offer incorrect or misleading information, potentially damaging the brand's credibility and customer trust.</a:t>
            </a:r>
          </a:p>
          <a:p>
            <a:r>
              <a:rPr lang="en-US" sz="1800" b="1" dirty="0"/>
              <a:t>Accuracy Issues of Sentiment Analysis: </a:t>
            </a:r>
            <a:r>
              <a:rPr lang="en-US" sz="1800" dirty="0"/>
              <a:t>Sentiment analysis tools can misinterpret or oversimplify the emotions conveyed in user-generated content. They may fail to detect sarcasm, irony, or cultural context, leading to incorrect analysis and potentially misguided business strategies.</a:t>
            </a:r>
          </a:p>
          <a:p>
            <a:r>
              <a:rPr lang="en-US" sz="1800" b="1" dirty="0"/>
              <a:t>Over-saturation and Spam: </a:t>
            </a:r>
            <a:r>
              <a:rPr lang="en-US" sz="1800" dirty="0"/>
              <a:t>Excessive use of automated posting tools can lead to content overload, causing audiences to feel bombarded by repetitive or irrelevant posts. This can harm engagement rates and lead to "unfollowing" or negative sentiment from users.</a:t>
            </a:r>
          </a:p>
        </p:txBody>
      </p:sp>
      <p:sp>
        <p:nvSpPr>
          <p:cNvPr id="2" name="Slide Number Placeholder 1" hidden="1">
            <a:extLst>
              <a:ext uri="{FF2B5EF4-FFF2-40B4-BE49-F238E27FC236}">
                <a16:creationId xmlns:a16="http://schemas.microsoft.com/office/drawing/2014/main" id="{BF9462FD-109B-B806-7F50-8ED35A74A16C}"/>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14</a:t>
            </a:fld>
            <a:endParaRPr lang="en-IE"/>
          </a:p>
        </p:txBody>
      </p:sp>
    </p:spTree>
    <p:extLst>
      <p:ext uri="{BB962C8B-B14F-4D97-AF65-F5344CB8AC3E}">
        <p14:creationId xmlns:p14="http://schemas.microsoft.com/office/powerpoint/2010/main" val="30319935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a:xfrm>
            <a:off x="152400" y="0"/>
            <a:ext cx="9557182" cy="1038225"/>
          </a:xfrm>
        </p:spPr>
        <p:txBody>
          <a:bodyPr vert="horz" lIns="91440" tIns="45720" rIns="91440" bIns="45720" rtlCol="0" anchor="b">
            <a:normAutofit/>
          </a:bodyPr>
          <a:lstStyle/>
          <a:p>
            <a:pPr marL="52705"/>
            <a:r>
              <a:rPr lang="sv-SE" dirty="0"/>
              <a:t> Best AI </a:t>
            </a:r>
            <a:r>
              <a:rPr lang="sv-SE" dirty="0" err="1"/>
              <a:t>tools</a:t>
            </a:r>
            <a:r>
              <a:rPr lang="sv-SE" dirty="0"/>
              <a:t> for Social Media</a:t>
            </a:r>
          </a:p>
        </p:txBody>
      </p:sp>
      <p:sp>
        <p:nvSpPr>
          <p:cNvPr id="12" name="Text Placeholder 3">
            <a:extLst>
              <a:ext uri="{FF2B5EF4-FFF2-40B4-BE49-F238E27FC236}">
                <a16:creationId xmlns:a16="http://schemas.microsoft.com/office/drawing/2014/main" id="{B9289F37-A92D-349E-6FE5-9A592BD1C316}"/>
              </a:ext>
            </a:extLst>
          </p:cNvPr>
          <p:cNvSpPr>
            <a:spLocks noGrp="1"/>
          </p:cNvSpPr>
          <p:nvPr>
            <p:ph type="body" sz="quarter" idx="17"/>
          </p:nvPr>
        </p:nvSpPr>
        <p:spPr>
          <a:xfrm>
            <a:off x="381000" y="1143000"/>
            <a:ext cx="10210800" cy="675409"/>
          </a:xfrm>
        </p:spPr>
        <p:txBody>
          <a:bodyPr>
            <a:noAutofit/>
          </a:bodyPr>
          <a:lstStyle/>
          <a:p>
            <a:r>
              <a:rPr lang="en-US" sz="1600" dirty="0"/>
              <a:t>They can help to automate tasks, provide insights, and enhance overall social media performance, like writing captions for social media pages, graphic design, content writing, content creation and scheduling.</a:t>
            </a:r>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15</a:t>
            </a:fld>
            <a:endParaRPr lang="en-IE"/>
          </a:p>
        </p:txBody>
      </p:sp>
      <p:graphicFrame>
        <p:nvGraphicFramePr>
          <p:cNvPr id="13" name="object 3">
            <a:extLst>
              <a:ext uri="{FF2B5EF4-FFF2-40B4-BE49-F238E27FC236}">
                <a16:creationId xmlns:a16="http://schemas.microsoft.com/office/drawing/2014/main" id="{1F406D3C-1599-FB64-456A-D81DFDECE531}"/>
              </a:ext>
            </a:extLst>
          </p:cNvPr>
          <p:cNvGraphicFramePr/>
          <p:nvPr/>
        </p:nvGraphicFramePr>
        <p:xfrm>
          <a:off x="-76200" y="2127400"/>
          <a:ext cx="11522075" cy="37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362" name="Picture 2" descr="Lately AI Review: Features, Pros, Cons, &amp; Alternatives">
            <a:extLst>
              <a:ext uri="{FF2B5EF4-FFF2-40B4-BE49-F238E27FC236}">
                <a16:creationId xmlns:a16="http://schemas.microsoft.com/office/drawing/2014/main" id="{ADC67645-51BD-6A17-5382-3E00A57803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5" y="2142692"/>
            <a:ext cx="1667308" cy="166730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mplifi Logo &amp; Brand Assets (SVG, PNG and vector) - Brandfetch">
            <a:extLst>
              <a:ext uri="{FF2B5EF4-FFF2-40B4-BE49-F238E27FC236}">
                <a16:creationId xmlns:a16="http://schemas.microsoft.com/office/drawing/2014/main" id="{989F5337-9E9B-49FE-C987-0F72F25664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4" y="4191000"/>
            <a:ext cx="1667308" cy="166730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Brandwatch Logo &amp; Brand Assets (SVG, PNG and vector) - Brandfetch">
            <a:extLst>
              <a:ext uri="{FF2B5EF4-FFF2-40B4-BE49-F238E27FC236}">
                <a16:creationId xmlns:a16="http://schemas.microsoft.com/office/drawing/2014/main" id="{F223911F-23E3-8A26-E5CD-587C599E6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6072" y="2142693"/>
            <a:ext cx="1667308" cy="166730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Adobe Sensei Reviews, Features &amp; Pricing 2025 | Wheelhouse">
            <a:extLst>
              <a:ext uri="{FF2B5EF4-FFF2-40B4-BE49-F238E27FC236}">
                <a16:creationId xmlns:a16="http://schemas.microsoft.com/office/drawing/2014/main" id="{C311401C-FD63-D828-0EBC-8B3ECCABF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6073" y="4191000"/>
            <a:ext cx="1667308" cy="166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3087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7B178-CB85-2E76-CCD1-C2C9606E8014}"/>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1F6E1B4E-79E3-B017-A540-0E9ADB926D7F}"/>
              </a:ext>
            </a:extLst>
          </p:cNvPr>
          <p:cNvSpPr txBox="1">
            <a:spLocks noGrp="1"/>
          </p:cNvSpPr>
          <p:nvPr>
            <p:ph type="title"/>
          </p:nvPr>
        </p:nvSpPr>
        <p:spPr>
          <a:xfrm>
            <a:off x="363985" y="505327"/>
            <a:ext cx="8286720" cy="1155032"/>
          </a:xfrm>
        </p:spPr>
        <p:txBody>
          <a:bodyPr vert="horz" lIns="91440" tIns="45720" rIns="91440" bIns="45720" rtlCol="0" anchor="b">
            <a:normAutofit/>
          </a:bodyPr>
          <a:lstStyle/>
          <a:p>
            <a:pPr marL="52705"/>
            <a:r>
              <a:rPr lang="sv-SE" dirty="0">
                <a:solidFill>
                  <a:schemeClr val="accent1"/>
                </a:solidFill>
              </a:rPr>
              <a:t>AI Tools for </a:t>
            </a:r>
            <a:r>
              <a:rPr lang="sv-SE" dirty="0" err="1">
                <a:solidFill>
                  <a:schemeClr val="accent1"/>
                </a:solidFill>
              </a:rPr>
              <a:t>Content</a:t>
            </a:r>
            <a:r>
              <a:rPr lang="sv-SE" dirty="0">
                <a:solidFill>
                  <a:schemeClr val="accent1"/>
                </a:solidFill>
              </a:rPr>
              <a:t> Creation</a:t>
            </a:r>
            <a:br>
              <a:rPr lang="sv-SE" b="0" i="0" dirty="0">
                <a:effectLst/>
                <a:highlight>
                  <a:srgbClr val="E9EEF6"/>
                </a:highlight>
              </a:rPr>
            </a:br>
            <a:endParaRPr lang="sv-SE" dirty="0"/>
          </a:p>
        </p:txBody>
      </p:sp>
      <p:sp>
        <p:nvSpPr>
          <p:cNvPr id="6" name="TextBox 5">
            <a:extLst>
              <a:ext uri="{FF2B5EF4-FFF2-40B4-BE49-F238E27FC236}">
                <a16:creationId xmlns:a16="http://schemas.microsoft.com/office/drawing/2014/main" id="{7A05792D-51BA-9648-A4C1-28901D5E1DE1}"/>
              </a:ext>
            </a:extLst>
          </p:cNvPr>
          <p:cNvSpPr txBox="1"/>
          <p:nvPr/>
        </p:nvSpPr>
        <p:spPr>
          <a:xfrm>
            <a:off x="363983" y="1447801"/>
            <a:ext cx="5655817" cy="4604084"/>
          </a:xfrm>
          <a:prstGeom prst="rect">
            <a:avLst/>
          </a:prstGeom>
        </p:spPr>
        <p:txBody>
          <a:bodyPr vert="horz" lIns="91440" tIns="45720" rIns="91440" bIns="45720" rtlCol="0">
            <a:normAutofit/>
          </a:bodyPr>
          <a:lstStyle/>
          <a:p>
            <a:pPr lvl="0"/>
            <a:r>
              <a:rPr lang="en-US" b="1" dirty="0"/>
              <a:t>How AI Assists in Writing, Summarizing, and Creating Marketing Copy:</a:t>
            </a:r>
            <a:br>
              <a:rPr lang="en-US" dirty="0"/>
            </a:br>
            <a:r>
              <a:rPr lang="en-US" dirty="0"/>
              <a:t>AI tools have revolutionized content creation by automating the writing process. These tools can:</a:t>
            </a:r>
          </a:p>
          <a:p>
            <a:pPr lvl="1"/>
            <a:r>
              <a:rPr lang="en-US" b="1" dirty="0"/>
              <a:t>Write Articles:</a:t>
            </a:r>
            <a:r>
              <a:rPr lang="en-US" dirty="0"/>
              <a:t> Generate long-form articles based on a brief or keyword input.</a:t>
            </a:r>
          </a:p>
          <a:p>
            <a:pPr lvl="1"/>
            <a:r>
              <a:rPr lang="en-US" b="1" dirty="0"/>
              <a:t>Summarize Content:</a:t>
            </a:r>
            <a:r>
              <a:rPr lang="en-US" dirty="0"/>
              <a:t> Condense large amounts of text into succinct summaries.</a:t>
            </a:r>
          </a:p>
          <a:p>
            <a:pPr lvl="1"/>
            <a:r>
              <a:rPr lang="en-US" b="1" dirty="0"/>
              <a:t>Create Marketing Copy:</a:t>
            </a:r>
            <a:r>
              <a:rPr lang="en-US" dirty="0"/>
              <a:t> Produce high-converting marketing content, such as ad copy, product descriptions, or social media posts, tailored to specific target audiences. </a:t>
            </a:r>
            <a:endParaRPr lang="sv-SE" dirty="0"/>
          </a:p>
        </p:txBody>
      </p:sp>
      <p:sp>
        <p:nvSpPr>
          <p:cNvPr id="2" name="Slide Number Placeholder 1" hidden="1">
            <a:extLst>
              <a:ext uri="{FF2B5EF4-FFF2-40B4-BE49-F238E27FC236}">
                <a16:creationId xmlns:a16="http://schemas.microsoft.com/office/drawing/2014/main" id="{3C14C2E8-BA85-7D82-0ECA-D5527797256C}"/>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16</a:t>
            </a:fld>
            <a:endParaRPr lang="en-IE"/>
          </a:p>
        </p:txBody>
      </p:sp>
      <p:graphicFrame>
        <p:nvGraphicFramePr>
          <p:cNvPr id="14" name="Text Placeholder 3">
            <a:extLst>
              <a:ext uri="{FF2B5EF4-FFF2-40B4-BE49-F238E27FC236}">
                <a16:creationId xmlns:a16="http://schemas.microsoft.com/office/drawing/2014/main" id="{E07A0EE3-D724-481B-F225-A2FF8BCC16B8}"/>
              </a:ext>
            </a:extLst>
          </p:cNvPr>
          <p:cNvGraphicFramePr>
            <a:graphicFrameLocks noGrp="1"/>
          </p:cNvGraphicFramePr>
          <p:nvPr>
            <p:ph sz="half" idx="2"/>
          </p:nvPr>
        </p:nvGraphicFramePr>
        <p:xfrm>
          <a:off x="6172200" y="1825625"/>
          <a:ext cx="5181600" cy="4226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238359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a:xfrm>
            <a:off x="363985" y="505327"/>
            <a:ext cx="8286720" cy="1155032"/>
          </a:xfrm>
        </p:spPr>
        <p:txBody>
          <a:bodyPr vert="horz" lIns="91440" tIns="45720" rIns="91440" bIns="45720" rtlCol="0" anchor="b">
            <a:normAutofit/>
          </a:bodyPr>
          <a:lstStyle/>
          <a:p>
            <a:pPr marL="52705"/>
            <a:r>
              <a:rPr lang="sv-SE">
                <a:solidFill>
                  <a:schemeClr val="accent1"/>
                </a:solidFill>
              </a:rPr>
              <a:t>Best AI Tools for Content Creation</a:t>
            </a:r>
            <a:br>
              <a:rPr lang="sv-SE" b="0" i="0" dirty="0">
                <a:effectLst/>
                <a:highlight>
                  <a:srgbClr val="E9EEF6"/>
                </a:highlight>
              </a:rPr>
            </a:br>
            <a:endParaRPr lang="sv-SE" dirty="0"/>
          </a:p>
        </p:txBody>
      </p:sp>
      <p:sp>
        <p:nvSpPr>
          <p:cNvPr id="12" name="Text Placeholder 3">
            <a:extLst>
              <a:ext uri="{FF2B5EF4-FFF2-40B4-BE49-F238E27FC236}">
                <a16:creationId xmlns:a16="http://schemas.microsoft.com/office/drawing/2014/main" id="{B9289F37-A92D-349E-6FE5-9A592BD1C316}"/>
              </a:ext>
            </a:extLst>
          </p:cNvPr>
          <p:cNvSpPr>
            <a:spLocks noGrp="1"/>
          </p:cNvSpPr>
          <p:nvPr>
            <p:ph sz="half" idx="1"/>
          </p:nvPr>
        </p:nvSpPr>
        <p:spPr>
          <a:xfrm>
            <a:off x="7010400" y="1660359"/>
            <a:ext cx="5181600" cy="4226259"/>
          </a:xfrm>
        </p:spPr>
        <p:txBody>
          <a:bodyPr>
            <a:normAutofit/>
          </a:bodyPr>
          <a:lstStyle/>
          <a:p>
            <a:r>
              <a:rPr lang="en-US" dirty="0"/>
              <a:t>These intelligent software leverage natural language processing (NLP) algorithms and machine learning techniques to understand and respond to user input. They can analyze users’ messages, interpret the intent behind the messages, and generate appropriate human-like responses.</a:t>
            </a:r>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17</a:t>
            </a:fld>
            <a:endParaRPr lang="en-IE"/>
          </a:p>
        </p:txBody>
      </p:sp>
      <p:graphicFrame>
        <p:nvGraphicFramePr>
          <p:cNvPr id="13" name="object 3">
            <a:extLst>
              <a:ext uri="{FF2B5EF4-FFF2-40B4-BE49-F238E27FC236}">
                <a16:creationId xmlns:a16="http://schemas.microsoft.com/office/drawing/2014/main" id="{1F406D3C-1599-FB64-456A-D81DFDECE531}"/>
              </a:ext>
            </a:extLst>
          </p:cNvPr>
          <p:cNvGraphicFramePr/>
          <p:nvPr/>
        </p:nvGraphicFramePr>
        <p:xfrm>
          <a:off x="609600" y="1603543"/>
          <a:ext cx="5181600" cy="4226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78327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sv-SE" dirty="0"/>
              <a:t> </a:t>
            </a:r>
            <a:r>
              <a:rPr lang="en-US" dirty="0">
                <a:solidFill>
                  <a:schemeClr val="accent1"/>
                </a:solidFill>
              </a:rPr>
              <a:t>AI tools for Marketing and Sales</a:t>
            </a:r>
            <a:endParaRPr lang="sv-SE" dirty="0">
              <a:solidFill>
                <a:schemeClr val="accent1"/>
              </a:solidFill>
            </a:endParaRPr>
          </a:p>
        </p:txBody>
      </p:sp>
      <p:sp>
        <p:nvSpPr>
          <p:cNvPr id="12" name="Text Placeholder 3">
            <a:extLst>
              <a:ext uri="{FF2B5EF4-FFF2-40B4-BE49-F238E27FC236}">
                <a16:creationId xmlns:a16="http://schemas.microsoft.com/office/drawing/2014/main" id="{B9289F37-A92D-349E-6FE5-9A592BD1C316}"/>
              </a:ext>
            </a:extLst>
          </p:cNvPr>
          <p:cNvSpPr>
            <a:spLocks noGrp="1"/>
          </p:cNvSpPr>
          <p:nvPr>
            <p:ph sz="half" idx="1"/>
          </p:nvPr>
        </p:nvSpPr>
        <p:spPr>
          <a:xfrm>
            <a:off x="363984" y="1825625"/>
            <a:ext cx="5181600" cy="4226259"/>
          </a:xfrm>
        </p:spPr>
        <p:txBody>
          <a:bodyPr>
            <a:normAutofit/>
          </a:bodyPr>
          <a:lstStyle/>
          <a:p>
            <a:pPr>
              <a:lnSpc>
                <a:spcPct val="110000"/>
              </a:lnSpc>
            </a:pPr>
            <a:r>
              <a:rPr lang="en-US" sz="1900" dirty="0"/>
              <a:t>These tools can be applied in different sectors in marketing such as generating videos for ads, presentations, product descriptions and reviews, and any other content for marketing purposes. They help sales teams manage customer interactions, track leads, and streamline the sales process. They analyze customer data, provide personalized recommendations, and automate tasks like lead scoring and email campaigns.</a:t>
            </a:r>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18</a:t>
            </a:fld>
            <a:endParaRPr lang="en-IE"/>
          </a:p>
        </p:txBody>
      </p:sp>
      <p:grpSp>
        <p:nvGrpSpPr>
          <p:cNvPr id="4" name="Group 3">
            <a:extLst>
              <a:ext uri="{FF2B5EF4-FFF2-40B4-BE49-F238E27FC236}">
                <a16:creationId xmlns:a16="http://schemas.microsoft.com/office/drawing/2014/main" id="{515A7933-6C9E-5900-F8AE-CAAD10BE4B75}"/>
              </a:ext>
            </a:extLst>
          </p:cNvPr>
          <p:cNvGrpSpPr/>
          <p:nvPr/>
        </p:nvGrpSpPr>
        <p:grpSpPr>
          <a:xfrm>
            <a:off x="6125718" y="1480565"/>
            <a:ext cx="3247392" cy="1948435"/>
            <a:chOff x="3748403" y="2324"/>
            <a:chExt cx="3247392" cy="1948435"/>
          </a:xfrm>
        </p:grpSpPr>
        <p:sp>
          <p:nvSpPr>
            <p:cNvPr id="5" name="Rectangle 4">
              <a:extLst>
                <a:ext uri="{FF2B5EF4-FFF2-40B4-BE49-F238E27FC236}">
                  <a16:creationId xmlns:a16="http://schemas.microsoft.com/office/drawing/2014/main" id="{535DDF8F-355C-42DC-6E82-DDAE029F63D1}"/>
                </a:ext>
              </a:extLst>
            </p:cNvPr>
            <p:cNvSpPr/>
            <p:nvPr/>
          </p:nvSpPr>
          <p:spPr>
            <a:xfrm>
              <a:off x="3748403" y="2324"/>
              <a:ext cx="3247392" cy="1948435"/>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sv-SE"/>
            </a:p>
          </p:txBody>
        </p:sp>
        <p:sp>
          <p:nvSpPr>
            <p:cNvPr id="6" name="TextBox 5">
              <a:extLst>
                <a:ext uri="{FF2B5EF4-FFF2-40B4-BE49-F238E27FC236}">
                  <a16:creationId xmlns:a16="http://schemas.microsoft.com/office/drawing/2014/main" id="{28715375-3C18-64CF-2FDF-69AE7349EA1F}"/>
                </a:ext>
              </a:extLst>
            </p:cNvPr>
            <p:cNvSpPr txBox="1"/>
            <p:nvPr/>
          </p:nvSpPr>
          <p:spPr>
            <a:xfrm>
              <a:off x="3748403" y="2324"/>
              <a:ext cx="3247392" cy="1948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b="1" i="0" kern="1200" dirty="0" err="1"/>
                <a:t>ManyChat</a:t>
              </a:r>
              <a:r>
                <a:rPr lang="en-US" sz="1100" b="0" i="0" kern="1200" dirty="0"/>
                <a:t>: provides AI-powered chatbot solutions for marketing and sales purposes, helps businesses create interactive chatbots that automate customer interactions, lead generation, and sales processes. It can be integrated with the  website, landing pages, or social media profiles to capture leads. By engaging with visitors, the chatbot can collect contact information and qualify leads based on predefined criteria.</a:t>
              </a:r>
              <a:endParaRPr lang="sv-SE" sz="1100" b="0" i="0" kern="1200" dirty="0"/>
            </a:p>
            <a:p>
              <a:pPr marL="0" lvl="0" indent="0" algn="ctr" defTabSz="488950">
                <a:lnSpc>
                  <a:spcPct val="90000"/>
                </a:lnSpc>
                <a:spcBef>
                  <a:spcPct val="0"/>
                </a:spcBef>
                <a:spcAft>
                  <a:spcPct val="35000"/>
                </a:spcAft>
                <a:buNone/>
              </a:pPr>
              <a:endParaRPr lang="en-US" sz="1100" kern="1200" dirty="0"/>
            </a:p>
          </p:txBody>
        </p:sp>
      </p:grpSp>
      <p:grpSp>
        <p:nvGrpSpPr>
          <p:cNvPr id="7" name="Group 6">
            <a:extLst>
              <a:ext uri="{FF2B5EF4-FFF2-40B4-BE49-F238E27FC236}">
                <a16:creationId xmlns:a16="http://schemas.microsoft.com/office/drawing/2014/main" id="{5B7D481E-EA67-A2BB-D227-1C829DC4954C}"/>
              </a:ext>
            </a:extLst>
          </p:cNvPr>
          <p:cNvGrpSpPr/>
          <p:nvPr/>
        </p:nvGrpSpPr>
        <p:grpSpPr>
          <a:xfrm>
            <a:off x="6858000" y="3810000"/>
            <a:ext cx="3357562" cy="2014537"/>
            <a:chOff x="7386637" y="1105860"/>
            <a:chExt cx="3357562" cy="2014537"/>
          </a:xfrm>
        </p:grpSpPr>
        <p:sp>
          <p:nvSpPr>
            <p:cNvPr id="8" name="Rectangle 7">
              <a:extLst>
                <a:ext uri="{FF2B5EF4-FFF2-40B4-BE49-F238E27FC236}">
                  <a16:creationId xmlns:a16="http://schemas.microsoft.com/office/drawing/2014/main" id="{CF8CE909-AC90-0F32-82F9-0CAEBF448EC9}"/>
                </a:ext>
              </a:extLst>
            </p:cNvPr>
            <p:cNvSpPr/>
            <p:nvPr/>
          </p:nvSpPr>
          <p:spPr>
            <a:xfrm>
              <a:off x="7386637" y="1105860"/>
              <a:ext cx="3357562" cy="2014537"/>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sv-SE"/>
            </a:p>
          </p:txBody>
        </p:sp>
        <p:sp>
          <p:nvSpPr>
            <p:cNvPr id="9" name="TextBox 8">
              <a:extLst>
                <a:ext uri="{FF2B5EF4-FFF2-40B4-BE49-F238E27FC236}">
                  <a16:creationId xmlns:a16="http://schemas.microsoft.com/office/drawing/2014/main" id="{BD7564D3-E59A-31B6-9E13-1BEDD044D6DC}"/>
                </a:ext>
              </a:extLst>
            </p:cNvPr>
            <p:cNvSpPr txBox="1"/>
            <p:nvPr/>
          </p:nvSpPr>
          <p:spPr>
            <a:xfrm>
              <a:off x="7386637" y="1105860"/>
              <a:ext cx="3357562" cy="2014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sv-SE" sz="1200" b="1" i="0" kern="1200" dirty="0"/>
                <a:t>	Brand24</a:t>
              </a:r>
              <a:r>
                <a:rPr lang="en-US" sz="1200" b="0" i="0" kern="1200" dirty="0"/>
                <a:t>: helps businesses track mentions of their brand, products, or competitors on social media. It utilizes advanced algorithms and machine learning techniques to analyze social media data  by </a:t>
              </a:r>
              <a:r>
                <a:rPr lang="sv-SE" sz="1200" b="0" i="0" kern="1200" dirty="0"/>
                <a:t>sentiment </a:t>
              </a:r>
              <a:r>
                <a:rPr lang="sv-SE" sz="1200" b="0" i="0" kern="1200" dirty="0" err="1"/>
                <a:t>analysis</a:t>
              </a:r>
              <a:r>
                <a:rPr lang="sv-SE" sz="1200" b="0" i="0" kern="1200" dirty="0"/>
                <a:t>, trend </a:t>
              </a:r>
              <a:r>
                <a:rPr lang="sv-SE" sz="1200" b="0" i="0" kern="1200" dirty="0" err="1"/>
                <a:t>detection</a:t>
              </a:r>
              <a:r>
                <a:rPr lang="sv-SE" sz="1200" b="0" i="0" kern="1200" dirty="0"/>
                <a:t>, and </a:t>
              </a:r>
              <a:r>
                <a:rPr lang="sv-SE" sz="1200" b="0" i="0" kern="1200" dirty="0" err="1"/>
                <a:t>influencer</a:t>
              </a:r>
              <a:r>
                <a:rPr lang="sv-SE" sz="1200" b="0" i="0" kern="1200" dirty="0"/>
                <a:t> </a:t>
              </a:r>
              <a:r>
                <a:rPr lang="sv-SE" sz="1200" b="0" i="0" kern="1200" dirty="0" err="1"/>
                <a:t>identification</a:t>
              </a:r>
              <a:r>
                <a:rPr lang="sv-SE" sz="1200" b="0" i="0" kern="1200" dirty="0"/>
                <a:t>.</a:t>
              </a:r>
            </a:p>
            <a:p>
              <a:pPr marL="0" lvl="0" indent="0" algn="ctr" defTabSz="533400">
                <a:lnSpc>
                  <a:spcPct val="90000"/>
                </a:lnSpc>
                <a:spcBef>
                  <a:spcPct val="0"/>
                </a:spcBef>
                <a:spcAft>
                  <a:spcPct val="35000"/>
                </a:spcAft>
                <a:buNone/>
              </a:pPr>
              <a:endParaRPr lang="en-US" sz="1200" kern="1200" dirty="0"/>
            </a:p>
          </p:txBody>
        </p:sp>
      </p:grpSp>
      <p:pic>
        <p:nvPicPr>
          <p:cNvPr id="8194" name="Picture 2" descr="Manychat logo transparent PNG - StickPNG">
            <a:extLst>
              <a:ext uri="{FF2B5EF4-FFF2-40B4-BE49-F238E27FC236}">
                <a16:creationId xmlns:a16="http://schemas.microsoft.com/office/drawing/2014/main" id="{48E3BB9E-FFDA-2BC5-6A2A-2DDF963FE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1524000"/>
            <a:ext cx="1358390" cy="13766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rand24-AI · GitHub">
            <a:extLst>
              <a:ext uri="{FF2B5EF4-FFF2-40B4-BE49-F238E27FC236}">
                <a16:creationId xmlns:a16="http://schemas.microsoft.com/office/drawing/2014/main" id="{E201A163-4F2C-7D59-C25C-D837F189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8007" y="3875254"/>
            <a:ext cx="13335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7917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6BB03-715E-B849-1CC2-60C8CD380132}"/>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4E249BA9-1639-484F-9C15-5537A3C565D9}"/>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a:solidFill>
                  <a:schemeClr val="accent1"/>
                </a:solidFill>
              </a:rPr>
              <a:t>Best AI tools for Marketing and Sales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AAB79C79-BBC1-A355-CAAB-36AD7A79C115}"/>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19</a:t>
            </a:fld>
            <a:endParaRPr lang="en-IE"/>
          </a:p>
        </p:txBody>
      </p:sp>
      <p:graphicFrame>
        <p:nvGraphicFramePr>
          <p:cNvPr id="13" name="object 3">
            <a:extLst>
              <a:ext uri="{FF2B5EF4-FFF2-40B4-BE49-F238E27FC236}">
                <a16:creationId xmlns:a16="http://schemas.microsoft.com/office/drawing/2014/main" id="{6747A642-00E4-7042-4061-78D95B2C820A}"/>
              </a:ext>
            </a:extLst>
          </p:cNvPr>
          <p:cNvGraphicFramePr/>
          <p:nvPr/>
        </p:nvGraphicFramePr>
        <p:xfrm>
          <a:off x="7315200" y="1754354"/>
          <a:ext cx="4724400" cy="3349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745BABC-CA65-76E0-FA40-0CB90F76EA3C}"/>
              </a:ext>
            </a:extLst>
          </p:cNvPr>
          <p:cNvSpPr txBox="1"/>
          <p:nvPr/>
        </p:nvSpPr>
        <p:spPr>
          <a:xfrm>
            <a:off x="533400" y="1600200"/>
            <a:ext cx="6705600" cy="3416320"/>
          </a:xfrm>
          <a:prstGeom prst="rect">
            <a:avLst/>
          </a:prstGeom>
          <a:noFill/>
        </p:spPr>
        <p:txBody>
          <a:bodyPr wrap="square">
            <a:spAutoFit/>
          </a:bodyPr>
          <a:lstStyle/>
          <a:p>
            <a:r>
              <a:rPr lang="en-US" b="1" dirty="0"/>
              <a:t>Personalization: AI-Powered Recommendation Engines</a:t>
            </a:r>
            <a:br>
              <a:rPr lang="en-US" b="1" dirty="0"/>
            </a:br>
            <a:endParaRPr lang="en-US" b="1" dirty="0"/>
          </a:p>
          <a:p>
            <a:pPr>
              <a:buFont typeface="Arial" panose="020B0604020202020204" pitchFamily="34" charset="0"/>
              <a:buChar char="•"/>
            </a:pPr>
            <a:r>
              <a:rPr lang="en-US" dirty="0"/>
              <a:t>AI-driven recommendation engines analyze user behavior, preferences, and past interactions to suggest relevant products or services.</a:t>
            </a:r>
          </a:p>
          <a:p>
            <a:pPr>
              <a:buFont typeface="Arial" panose="020B0604020202020204" pitchFamily="34" charset="0"/>
              <a:buChar char="•"/>
            </a:pPr>
            <a:endParaRPr lang="en-US" dirty="0"/>
          </a:p>
          <a:p>
            <a:pPr>
              <a:buFont typeface="Arial" panose="020B0604020202020204" pitchFamily="34" charset="0"/>
              <a:buChar char="•"/>
            </a:pPr>
            <a:r>
              <a:rPr lang="en-US" dirty="0"/>
              <a:t>Example: </a:t>
            </a:r>
            <a:r>
              <a:rPr lang="en-US" b="1" dirty="0"/>
              <a:t>Netflix and Amazon</a:t>
            </a:r>
            <a:r>
              <a:rPr lang="en-US" dirty="0"/>
              <a:t> use AI to personalize content and product recommendations, increasing engagement and sales.</a:t>
            </a:r>
          </a:p>
          <a:p>
            <a:pPr>
              <a:buFont typeface="Arial" panose="020B0604020202020204" pitchFamily="34" charset="0"/>
              <a:buChar char="•"/>
            </a:pPr>
            <a:endParaRPr lang="en-US" dirty="0"/>
          </a:p>
          <a:p>
            <a:pPr>
              <a:buFont typeface="Arial" panose="020B0604020202020204" pitchFamily="34" charset="0"/>
              <a:buChar char="•"/>
            </a:pPr>
            <a:r>
              <a:rPr lang="en-US" dirty="0"/>
              <a:t>Benefits: Improved customer retention, higher conversion rates, and enhanced user satisfaction.</a:t>
            </a:r>
          </a:p>
        </p:txBody>
      </p:sp>
    </p:spTree>
    <p:extLst>
      <p:ext uri="{BB962C8B-B14F-4D97-AF65-F5344CB8AC3E}">
        <p14:creationId xmlns:p14="http://schemas.microsoft.com/office/powerpoint/2010/main" val="19806759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a:xfrm>
            <a:off x="363985" y="505327"/>
            <a:ext cx="8286720" cy="1155032"/>
          </a:xfrm>
        </p:spPr>
        <p:txBody>
          <a:bodyPr vert="horz" lIns="91440" tIns="45720" rIns="91440" bIns="45720" rtlCol="0" anchor="b">
            <a:normAutofit/>
          </a:bodyPr>
          <a:lstStyle/>
          <a:p>
            <a:pPr marL="52705"/>
            <a:r>
              <a:rPr lang="sv-SE" spc="-10" dirty="0" err="1">
                <a:solidFill>
                  <a:schemeClr val="accent1"/>
                </a:solidFill>
              </a:rPr>
              <a:t>Introduction</a:t>
            </a:r>
            <a:endParaRPr lang="sv-SE" spc="-10" dirty="0">
              <a:solidFill>
                <a:schemeClr val="accent1"/>
              </a:solidFill>
            </a:endParaRPr>
          </a:p>
        </p:txBody>
      </p:sp>
      <p:sp>
        <p:nvSpPr>
          <p:cNvPr id="10" name="Text Placeholder 2">
            <a:extLst>
              <a:ext uri="{FF2B5EF4-FFF2-40B4-BE49-F238E27FC236}">
                <a16:creationId xmlns:a16="http://schemas.microsoft.com/office/drawing/2014/main" id="{9369FB7D-889B-CFCA-4DCB-5A2B3918F5DD}"/>
              </a:ext>
            </a:extLst>
          </p:cNvPr>
          <p:cNvSpPr>
            <a:spLocks noGrp="1"/>
          </p:cNvSpPr>
          <p:nvPr>
            <p:ph sz="half" idx="1"/>
          </p:nvPr>
        </p:nvSpPr>
        <p:spPr>
          <a:xfrm>
            <a:off x="363984" y="1825625"/>
            <a:ext cx="7408416" cy="4226259"/>
          </a:xfrm>
        </p:spPr>
        <p:txBody>
          <a:bodyPr>
            <a:normAutofit/>
          </a:bodyPr>
          <a:lstStyle/>
          <a:p>
            <a:pPr marL="0" indent="0">
              <a:lnSpc>
                <a:spcPct val="110000"/>
              </a:lnSpc>
              <a:buNone/>
            </a:pPr>
            <a:r>
              <a:rPr lang="en-US" b="1" dirty="0"/>
              <a:t>What are AI tools and platforms?</a:t>
            </a:r>
          </a:p>
          <a:p>
            <a:pPr marL="0" indent="0">
              <a:lnSpc>
                <a:spcPct val="110000"/>
              </a:lnSpc>
              <a:buNone/>
            </a:pPr>
            <a:endParaRPr lang="en-US" dirty="0"/>
          </a:p>
          <a:p>
            <a:pPr marL="0" indent="0">
              <a:lnSpc>
                <a:spcPct val="110000"/>
              </a:lnSpc>
              <a:buNone/>
            </a:pPr>
            <a:r>
              <a:rPr lang="en-US" dirty="0"/>
              <a:t>AI tools are software applications that leverage machine learning, deep learning, and automation techniques to perform tasks traditionally requiring human intelligence.</a:t>
            </a:r>
          </a:p>
          <a:p>
            <a:pPr marL="0" indent="0">
              <a:lnSpc>
                <a:spcPct val="110000"/>
              </a:lnSpc>
              <a:buNone/>
            </a:pPr>
            <a:endParaRPr lang="en-US" dirty="0"/>
          </a:p>
          <a:p>
            <a:pPr marL="0" indent="0">
              <a:lnSpc>
                <a:spcPct val="110000"/>
              </a:lnSpc>
              <a:buNone/>
            </a:pPr>
            <a:r>
              <a:rPr lang="en-US" b="1" dirty="0"/>
              <a:t>Types of AI tools: </a:t>
            </a:r>
            <a:r>
              <a:rPr lang="en-US" dirty="0"/>
              <a:t>Business intelligence software, automation tools, predictive analytics platforms, AI-powered customer relationship management (CRM) systems.</a:t>
            </a:r>
          </a:p>
        </p:txBody>
      </p:sp>
      <p:pic>
        <p:nvPicPr>
          <p:cNvPr id="4" name="Picture 3">
            <a:extLst>
              <a:ext uri="{FF2B5EF4-FFF2-40B4-BE49-F238E27FC236}">
                <a16:creationId xmlns:a16="http://schemas.microsoft.com/office/drawing/2014/main" id="{907E6C24-CD75-9FC5-6903-9948538520CA}"/>
              </a:ext>
            </a:extLst>
          </p:cNvPr>
          <p:cNvPicPr>
            <a:picLocks noChangeAspect="1"/>
          </p:cNvPicPr>
          <p:nvPr/>
        </p:nvPicPr>
        <p:blipFill>
          <a:blip r:embed="rId2"/>
          <a:stretch>
            <a:fillRect/>
          </a:stretch>
        </p:blipFill>
        <p:spPr>
          <a:xfrm>
            <a:off x="8153400" y="1793123"/>
            <a:ext cx="3103729" cy="3103729"/>
          </a:xfrm>
          <a:prstGeom prst="rect">
            <a:avLst/>
          </a:prstGeom>
          <a:noFill/>
        </p:spPr>
      </p:pic>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a:t>
            </a:fld>
            <a:endParaRPr lang="en-IE"/>
          </a:p>
        </p:txBody>
      </p:sp>
    </p:spTree>
    <p:extLst>
      <p:ext uri="{BB962C8B-B14F-4D97-AF65-F5344CB8AC3E}">
        <p14:creationId xmlns:p14="http://schemas.microsoft.com/office/powerpoint/2010/main" val="116875654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F067-B748-1308-E82F-78933A52407C}"/>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CA688037-604C-FFE4-FF72-94588CF43836}"/>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a:solidFill>
                  <a:schemeClr val="accent1"/>
                </a:solidFill>
              </a:rPr>
              <a:t>Best AI tools for Marketing and Sales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ACE3E8F5-0B15-3185-C9EB-32D5F4866062}"/>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20</a:t>
            </a:fld>
            <a:endParaRPr lang="en-IE"/>
          </a:p>
        </p:txBody>
      </p:sp>
      <p:graphicFrame>
        <p:nvGraphicFramePr>
          <p:cNvPr id="13" name="object 3">
            <a:extLst>
              <a:ext uri="{FF2B5EF4-FFF2-40B4-BE49-F238E27FC236}">
                <a16:creationId xmlns:a16="http://schemas.microsoft.com/office/drawing/2014/main" id="{4BE217C4-7D5D-FDD8-9859-588F84A4CA51}"/>
              </a:ext>
            </a:extLst>
          </p:cNvPr>
          <p:cNvGraphicFramePr/>
          <p:nvPr/>
        </p:nvGraphicFramePr>
        <p:xfrm>
          <a:off x="7086600" y="1600200"/>
          <a:ext cx="5105400" cy="2968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12E6796-BDE2-C292-5CCD-29E74602D467}"/>
              </a:ext>
            </a:extLst>
          </p:cNvPr>
          <p:cNvSpPr txBox="1"/>
          <p:nvPr/>
        </p:nvSpPr>
        <p:spPr>
          <a:xfrm>
            <a:off x="402084" y="1574800"/>
            <a:ext cx="6608316" cy="3693319"/>
          </a:xfrm>
          <a:prstGeom prst="rect">
            <a:avLst/>
          </a:prstGeom>
          <a:noFill/>
        </p:spPr>
        <p:txBody>
          <a:bodyPr wrap="square">
            <a:spAutoFit/>
          </a:bodyPr>
          <a:lstStyle/>
          <a:p>
            <a:r>
              <a:rPr lang="sv-SE" b="1" dirty="0"/>
              <a:t>CRM and Automation: </a:t>
            </a:r>
            <a:r>
              <a:rPr lang="sv-SE" b="1" dirty="0" err="1"/>
              <a:t>Salesforce</a:t>
            </a:r>
            <a:r>
              <a:rPr lang="sv-SE" b="1" dirty="0"/>
              <a:t> Einstein, </a:t>
            </a:r>
            <a:r>
              <a:rPr lang="sv-SE" b="1" dirty="0" err="1"/>
              <a:t>HubSpot</a:t>
            </a:r>
            <a:r>
              <a:rPr lang="sv-SE" b="1" dirty="0"/>
              <a:t> AI</a:t>
            </a:r>
            <a:br>
              <a:rPr lang="sv-SE" b="1" dirty="0"/>
            </a:br>
            <a:endParaRPr lang="sv-SE" b="1" dirty="0"/>
          </a:p>
          <a:p>
            <a:pPr>
              <a:buFont typeface="Arial" panose="020B0604020202020204" pitchFamily="34" charset="0"/>
              <a:buChar char="•"/>
            </a:pPr>
            <a:r>
              <a:rPr lang="sv-SE" dirty="0"/>
              <a:t>AI-</a:t>
            </a:r>
            <a:r>
              <a:rPr lang="sv-SE" dirty="0" err="1"/>
              <a:t>powered</a:t>
            </a:r>
            <a:r>
              <a:rPr lang="sv-SE" dirty="0"/>
              <a:t> CRM systems like </a:t>
            </a:r>
            <a:r>
              <a:rPr lang="sv-SE" b="1" dirty="0" err="1"/>
              <a:t>Salesforce</a:t>
            </a:r>
            <a:r>
              <a:rPr lang="sv-SE" b="1" dirty="0"/>
              <a:t> Einstein</a:t>
            </a:r>
            <a:r>
              <a:rPr lang="sv-SE" dirty="0"/>
              <a:t> and </a:t>
            </a:r>
            <a:r>
              <a:rPr lang="sv-SE" b="1" dirty="0" err="1"/>
              <a:t>HubSpot</a:t>
            </a:r>
            <a:r>
              <a:rPr lang="sv-SE" b="1" dirty="0"/>
              <a:t> AI</a:t>
            </a:r>
            <a:r>
              <a:rPr lang="sv-SE" dirty="0"/>
              <a:t> </a:t>
            </a:r>
            <a:r>
              <a:rPr lang="sv-SE" dirty="0" err="1"/>
              <a:t>enhance</a:t>
            </a:r>
            <a:r>
              <a:rPr lang="sv-SE" dirty="0"/>
              <a:t> </a:t>
            </a:r>
            <a:r>
              <a:rPr lang="sv-SE" dirty="0" err="1"/>
              <a:t>customer</a:t>
            </a:r>
            <a:r>
              <a:rPr lang="sv-SE" dirty="0"/>
              <a:t> </a:t>
            </a:r>
            <a:r>
              <a:rPr lang="sv-SE" dirty="0" err="1"/>
              <a:t>interactions</a:t>
            </a:r>
            <a:r>
              <a:rPr lang="sv-SE" dirty="0"/>
              <a:t> by </a:t>
            </a:r>
            <a:r>
              <a:rPr lang="sv-SE" dirty="0" err="1"/>
              <a:t>automating</a:t>
            </a:r>
            <a:r>
              <a:rPr lang="sv-SE" dirty="0"/>
              <a:t> data </a:t>
            </a:r>
            <a:r>
              <a:rPr lang="sv-SE" dirty="0" err="1"/>
              <a:t>analysis</a:t>
            </a:r>
            <a:r>
              <a:rPr lang="sv-SE" dirty="0"/>
              <a:t>, </a:t>
            </a:r>
            <a:r>
              <a:rPr lang="sv-SE" dirty="0" err="1"/>
              <a:t>lead</a:t>
            </a:r>
            <a:r>
              <a:rPr lang="sv-SE" dirty="0"/>
              <a:t> </a:t>
            </a:r>
            <a:r>
              <a:rPr lang="sv-SE" dirty="0" err="1"/>
              <a:t>scoring</a:t>
            </a:r>
            <a:r>
              <a:rPr lang="sv-SE" dirty="0"/>
              <a:t>, and </a:t>
            </a:r>
            <a:r>
              <a:rPr lang="sv-SE" dirty="0" err="1"/>
              <a:t>personalized</a:t>
            </a:r>
            <a:r>
              <a:rPr lang="sv-SE" dirty="0"/>
              <a:t> </a:t>
            </a:r>
            <a:r>
              <a:rPr lang="sv-SE" dirty="0" err="1"/>
              <a:t>messaging</a:t>
            </a:r>
            <a:r>
              <a:rPr lang="sv-SE" dirty="0"/>
              <a:t>.</a:t>
            </a:r>
            <a:br>
              <a:rPr lang="sv-SE" dirty="0"/>
            </a:br>
            <a:endParaRPr lang="sv-SE" dirty="0"/>
          </a:p>
          <a:p>
            <a:pPr>
              <a:buFont typeface="Arial" panose="020B0604020202020204" pitchFamily="34" charset="0"/>
              <a:buChar char="•"/>
            </a:pPr>
            <a:r>
              <a:rPr lang="sv-SE" dirty="0"/>
              <a:t>AI </a:t>
            </a:r>
            <a:r>
              <a:rPr lang="sv-SE" dirty="0" err="1"/>
              <a:t>predicts</a:t>
            </a:r>
            <a:r>
              <a:rPr lang="sv-SE" dirty="0"/>
              <a:t> </a:t>
            </a:r>
            <a:r>
              <a:rPr lang="sv-SE" dirty="0" err="1"/>
              <a:t>customer</a:t>
            </a:r>
            <a:r>
              <a:rPr lang="sv-SE" dirty="0"/>
              <a:t> </a:t>
            </a:r>
            <a:r>
              <a:rPr lang="sv-SE" dirty="0" err="1"/>
              <a:t>behavior</a:t>
            </a:r>
            <a:r>
              <a:rPr lang="sv-SE" dirty="0"/>
              <a:t>, </a:t>
            </a:r>
            <a:r>
              <a:rPr lang="sv-SE" dirty="0" err="1"/>
              <a:t>identifies</a:t>
            </a:r>
            <a:r>
              <a:rPr lang="sv-SE" dirty="0"/>
              <a:t> potential </a:t>
            </a:r>
            <a:r>
              <a:rPr lang="sv-SE" dirty="0" err="1"/>
              <a:t>sales</a:t>
            </a:r>
            <a:r>
              <a:rPr lang="sv-SE" dirty="0"/>
              <a:t> </a:t>
            </a:r>
            <a:r>
              <a:rPr lang="sv-SE" dirty="0" err="1"/>
              <a:t>opportunities</a:t>
            </a:r>
            <a:r>
              <a:rPr lang="sv-SE" dirty="0"/>
              <a:t>, and </a:t>
            </a:r>
            <a:r>
              <a:rPr lang="sv-SE" dirty="0" err="1"/>
              <a:t>streamlines</a:t>
            </a:r>
            <a:r>
              <a:rPr lang="sv-SE" dirty="0"/>
              <a:t> </a:t>
            </a:r>
            <a:r>
              <a:rPr lang="sv-SE" dirty="0" err="1"/>
              <a:t>communication</a:t>
            </a:r>
            <a:r>
              <a:rPr lang="sv-SE" dirty="0"/>
              <a:t>.</a:t>
            </a:r>
            <a:br>
              <a:rPr lang="sv-SE" dirty="0"/>
            </a:br>
            <a:endParaRPr lang="sv-SE" dirty="0"/>
          </a:p>
          <a:p>
            <a:pPr>
              <a:buFont typeface="Arial" panose="020B0604020202020204" pitchFamily="34" charset="0"/>
              <a:buChar char="•"/>
            </a:pPr>
            <a:r>
              <a:rPr lang="sv-SE" dirty="0"/>
              <a:t>Risks: Over-</a:t>
            </a:r>
            <a:r>
              <a:rPr lang="sv-SE" dirty="0" err="1"/>
              <a:t>reliance</a:t>
            </a:r>
            <a:r>
              <a:rPr lang="sv-SE" dirty="0"/>
              <a:t> on AI </a:t>
            </a:r>
            <a:r>
              <a:rPr lang="sv-SE" dirty="0" err="1"/>
              <a:t>could</a:t>
            </a:r>
            <a:r>
              <a:rPr lang="sv-SE" dirty="0"/>
              <a:t> </a:t>
            </a:r>
            <a:r>
              <a:rPr lang="sv-SE" dirty="0" err="1"/>
              <a:t>reduce</a:t>
            </a:r>
            <a:r>
              <a:rPr lang="sv-SE" dirty="0"/>
              <a:t> the human touch in </a:t>
            </a:r>
            <a:r>
              <a:rPr lang="sv-SE" dirty="0" err="1"/>
              <a:t>customer</a:t>
            </a:r>
            <a:r>
              <a:rPr lang="sv-SE" dirty="0"/>
              <a:t> </a:t>
            </a:r>
            <a:r>
              <a:rPr lang="sv-SE" dirty="0" err="1"/>
              <a:t>interactions</a:t>
            </a:r>
            <a:r>
              <a:rPr lang="sv-SE" dirty="0"/>
              <a:t>, </a:t>
            </a:r>
            <a:r>
              <a:rPr lang="sv-SE" dirty="0" err="1"/>
              <a:t>potentially</a:t>
            </a:r>
            <a:r>
              <a:rPr lang="sv-SE" dirty="0"/>
              <a:t> </a:t>
            </a:r>
            <a:r>
              <a:rPr lang="sv-SE" dirty="0" err="1"/>
              <a:t>harming</a:t>
            </a:r>
            <a:r>
              <a:rPr lang="sv-SE" dirty="0"/>
              <a:t> long-term relationships.</a:t>
            </a:r>
          </a:p>
        </p:txBody>
      </p:sp>
    </p:spTree>
    <p:extLst>
      <p:ext uri="{BB962C8B-B14F-4D97-AF65-F5344CB8AC3E}">
        <p14:creationId xmlns:p14="http://schemas.microsoft.com/office/powerpoint/2010/main" val="42724954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5400-C53F-9869-0D40-EC8B26EC33E9}"/>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A0674D5C-0AB4-A778-F773-E420D7E222DD}"/>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Best AI tools for Marketing and Sales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AF943086-8C17-9F13-F2E6-2B66DA598C06}"/>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21</a:t>
            </a:fld>
            <a:endParaRPr lang="en-IE"/>
          </a:p>
        </p:txBody>
      </p:sp>
      <p:graphicFrame>
        <p:nvGraphicFramePr>
          <p:cNvPr id="13" name="object 3">
            <a:extLst>
              <a:ext uri="{FF2B5EF4-FFF2-40B4-BE49-F238E27FC236}">
                <a16:creationId xmlns:a16="http://schemas.microsoft.com/office/drawing/2014/main" id="{5F9D8E34-1C55-1010-0699-B52A3DCFB64B}"/>
              </a:ext>
            </a:extLst>
          </p:cNvPr>
          <p:cNvGraphicFramePr/>
          <p:nvPr/>
        </p:nvGraphicFramePr>
        <p:xfrm>
          <a:off x="7086600" y="1600200"/>
          <a:ext cx="5105400" cy="2968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5BB10E6-23DB-6A7B-F4F5-5571755A6ABA}"/>
              </a:ext>
            </a:extLst>
          </p:cNvPr>
          <p:cNvSpPr txBox="1"/>
          <p:nvPr/>
        </p:nvSpPr>
        <p:spPr>
          <a:xfrm>
            <a:off x="402084" y="1574800"/>
            <a:ext cx="6608316" cy="3693319"/>
          </a:xfrm>
          <a:prstGeom prst="rect">
            <a:avLst/>
          </a:prstGeom>
          <a:noFill/>
        </p:spPr>
        <p:txBody>
          <a:bodyPr wrap="square">
            <a:spAutoFit/>
          </a:bodyPr>
          <a:lstStyle/>
          <a:p>
            <a:r>
              <a:rPr lang="en-US" b="1" dirty="0"/>
              <a:t>AI-Generated Ad Creatives (e.g., Meta Advantage+)</a:t>
            </a:r>
          </a:p>
          <a:p>
            <a:endParaRPr lang="en-US" b="1" dirty="0"/>
          </a:p>
          <a:p>
            <a:pPr>
              <a:buFont typeface="Arial" panose="020B0604020202020204" pitchFamily="34" charset="0"/>
              <a:buChar char="•"/>
            </a:pPr>
            <a:r>
              <a:rPr lang="en-US" dirty="0"/>
              <a:t>AI tools like </a:t>
            </a:r>
            <a:r>
              <a:rPr lang="en-US" b="1" dirty="0"/>
              <a:t>Meta Advantage+</a:t>
            </a:r>
            <a:r>
              <a:rPr lang="en-US" dirty="0"/>
              <a:t> and </a:t>
            </a:r>
            <a:r>
              <a:rPr lang="en-US" b="1" dirty="0"/>
              <a:t>Google Performance Max</a:t>
            </a:r>
            <a:r>
              <a:rPr lang="en-US" dirty="0"/>
              <a:t> optimize ad creatives by automatically generating and testing different ad variations to maximize engagement.</a:t>
            </a:r>
          </a:p>
          <a:p>
            <a:pPr>
              <a:buFont typeface="Arial" panose="020B0604020202020204" pitchFamily="34" charset="0"/>
              <a:buChar char="•"/>
            </a:pPr>
            <a:endParaRPr lang="en-US" dirty="0"/>
          </a:p>
          <a:p>
            <a:pPr>
              <a:buFont typeface="Arial" panose="020B0604020202020204" pitchFamily="34" charset="0"/>
              <a:buChar char="•"/>
            </a:pPr>
            <a:r>
              <a:rPr lang="en-US" dirty="0"/>
              <a:t>AI analyzes audience responses in real time to refine messaging and visuals for better performance.</a:t>
            </a:r>
          </a:p>
          <a:p>
            <a:pPr>
              <a:buFont typeface="Arial" panose="020B0604020202020204" pitchFamily="34" charset="0"/>
              <a:buChar char="•"/>
            </a:pPr>
            <a:endParaRPr lang="en-US" dirty="0"/>
          </a:p>
          <a:p>
            <a:pPr>
              <a:buFont typeface="Arial" panose="020B0604020202020204" pitchFamily="34" charset="0"/>
              <a:buChar char="•"/>
            </a:pPr>
            <a:r>
              <a:rPr lang="en-US" dirty="0"/>
              <a:t>Ethical concern: Over-automation may lead to generic, impersonal ad experiences and reliance on AI-generated content without human oversight.</a:t>
            </a:r>
          </a:p>
        </p:txBody>
      </p:sp>
    </p:spTree>
    <p:extLst>
      <p:ext uri="{BB962C8B-B14F-4D97-AF65-F5344CB8AC3E}">
        <p14:creationId xmlns:p14="http://schemas.microsoft.com/office/powerpoint/2010/main" val="2700464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EEA10-A718-C4B7-ED4D-AEC215985CFC}"/>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DF1E89E0-5A10-E0DF-22E3-706FBAA0DBC5}"/>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Decision Framework for Choosing AI Tools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C56E07A7-138B-50CE-92B8-67FBDB1F9DB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22</a:t>
            </a:fld>
            <a:endParaRPr lang="en-IE"/>
          </a:p>
        </p:txBody>
      </p:sp>
      <p:sp>
        <p:nvSpPr>
          <p:cNvPr id="5" name="TextBox 4">
            <a:extLst>
              <a:ext uri="{FF2B5EF4-FFF2-40B4-BE49-F238E27FC236}">
                <a16:creationId xmlns:a16="http://schemas.microsoft.com/office/drawing/2014/main" id="{F7AE9D55-6FB9-169C-656F-CD499721E472}"/>
              </a:ext>
            </a:extLst>
          </p:cNvPr>
          <p:cNvSpPr txBox="1"/>
          <p:nvPr/>
        </p:nvSpPr>
        <p:spPr>
          <a:xfrm>
            <a:off x="402084" y="1574800"/>
            <a:ext cx="10723116" cy="4093428"/>
          </a:xfrm>
          <a:prstGeom prst="rect">
            <a:avLst/>
          </a:prstGeom>
          <a:noFill/>
        </p:spPr>
        <p:txBody>
          <a:bodyPr wrap="square">
            <a:spAutoFit/>
          </a:bodyPr>
          <a:lstStyle/>
          <a:p>
            <a:r>
              <a:rPr lang="en-US" sz="2000" dirty="0"/>
              <a:t>Selecting the right AI tool for a business requires careful consideration of multiple factors, balancing functionality, cost, and integration capabilities.</a:t>
            </a:r>
          </a:p>
          <a:p>
            <a:endParaRPr lang="en-US" sz="2000" dirty="0"/>
          </a:p>
          <a:p>
            <a:r>
              <a:rPr lang="en-US" sz="2000" b="1" dirty="0"/>
              <a:t>Factors to Consider:</a:t>
            </a:r>
            <a:br>
              <a:rPr lang="en-US" sz="2000" b="1" dirty="0"/>
            </a:br>
            <a:endParaRPr lang="en-US" sz="2000" b="1" dirty="0"/>
          </a:p>
          <a:p>
            <a:pPr>
              <a:buFont typeface="Arial" panose="020B0604020202020204" pitchFamily="34" charset="0"/>
              <a:buChar char="•"/>
            </a:pPr>
            <a:r>
              <a:rPr lang="en-US" sz="2000" b="1" dirty="0"/>
              <a:t>Business Needs</a:t>
            </a:r>
            <a:r>
              <a:rPr lang="en-US" sz="2000" dirty="0"/>
              <a:t>: Define clear objectives—e.g., improving efficiency, automating workflows, or enhancing customer experience.</a:t>
            </a:r>
          </a:p>
          <a:p>
            <a:pPr>
              <a:buFont typeface="Arial" panose="020B0604020202020204" pitchFamily="34" charset="0"/>
              <a:buChar char="•"/>
            </a:pPr>
            <a:r>
              <a:rPr lang="en-US" sz="2000" b="1" dirty="0"/>
              <a:t>Scalability</a:t>
            </a:r>
            <a:r>
              <a:rPr lang="en-US" sz="2000" dirty="0"/>
              <a:t>: Ensure the AI tool can grow with the business and handle increasing data loads.</a:t>
            </a:r>
          </a:p>
          <a:p>
            <a:pPr>
              <a:buFont typeface="Arial" panose="020B0604020202020204" pitchFamily="34" charset="0"/>
              <a:buChar char="•"/>
            </a:pPr>
            <a:r>
              <a:rPr lang="en-US" sz="2000" b="1" dirty="0"/>
              <a:t>Ease of Integration</a:t>
            </a:r>
            <a:r>
              <a:rPr lang="en-US" sz="2000" dirty="0"/>
              <a:t>: The AI tool should be compatible with existing software and infrastructure.</a:t>
            </a:r>
          </a:p>
          <a:p>
            <a:pPr>
              <a:buFont typeface="Arial" panose="020B0604020202020204" pitchFamily="34" charset="0"/>
              <a:buChar char="•"/>
            </a:pPr>
            <a:r>
              <a:rPr lang="en-US" sz="2000" b="1" dirty="0"/>
              <a:t>Cost vs. ROI</a:t>
            </a:r>
            <a:r>
              <a:rPr lang="en-US" sz="2000" dirty="0"/>
              <a:t>: Consider the financial investment versus the expected return. Some AI tools require significant upfront costs but offer long-term efficiency gains.</a:t>
            </a:r>
          </a:p>
        </p:txBody>
      </p:sp>
    </p:spTree>
    <p:extLst>
      <p:ext uri="{BB962C8B-B14F-4D97-AF65-F5344CB8AC3E}">
        <p14:creationId xmlns:p14="http://schemas.microsoft.com/office/powerpoint/2010/main" val="333601611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1530C-B44E-1494-9E56-1C58EC94C9F1}"/>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0916BEBA-0567-DDB4-3AF6-736834F64067}"/>
              </a:ext>
            </a:extLst>
          </p:cNvPr>
          <p:cNvSpPr txBox="1">
            <a:spLocks noGrp="1"/>
          </p:cNvSpPr>
          <p:nvPr>
            <p:ph type="title"/>
          </p:nvPr>
        </p:nvSpPr>
        <p:spPr>
          <a:xfrm>
            <a:off x="334963" y="38100"/>
            <a:ext cx="9557182" cy="1038225"/>
          </a:xfrm>
        </p:spPr>
        <p:txBody>
          <a:bodyPr vert="horz" lIns="91440" tIns="45720" rIns="91440" bIns="45720" rtlCol="0" anchor="b">
            <a:normAutofit/>
          </a:bodyPr>
          <a:lstStyle/>
          <a:p>
            <a:pPr marL="52705"/>
            <a:r>
              <a:rPr lang="sv-SE" dirty="0"/>
              <a:t> </a:t>
            </a:r>
            <a:r>
              <a:rPr lang="en-US" dirty="0"/>
              <a:t>AI in Trading and Finance</a:t>
            </a:r>
            <a:endParaRPr lang="sv-SE" dirty="0"/>
          </a:p>
        </p:txBody>
      </p:sp>
      <p:sp>
        <p:nvSpPr>
          <p:cNvPr id="12" name="Text Placeholder 3">
            <a:extLst>
              <a:ext uri="{FF2B5EF4-FFF2-40B4-BE49-F238E27FC236}">
                <a16:creationId xmlns:a16="http://schemas.microsoft.com/office/drawing/2014/main" id="{1535615A-D6E9-6726-331C-1A684E474BB7}"/>
              </a:ext>
            </a:extLst>
          </p:cNvPr>
          <p:cNvSpPr>
            <a:spLocks noGrp="1"/>
          </p:cNvSpPr>
          <p:nvPr>
            <p:ph type="body" sz="quarter" idx="17"/>
          </p:nvPr>
        </p:nvSpPr>
        <p:spPr>
          <a:xfrm>
            <a:off x="533400" y="1376795"/>
            <a:ext cx="10591800" cy="4104409"/>
          </a:xfrm>
        </p:spPr>
        <p:txBody>
          <a:bodyPr>
            <a:noAutofit/>
          </a:bodyPr>
          <a:lstStyle/>
          <a:p>
            <a:pPr>
              <a:lnSpc>
                <a:spcPct val="110000"/>
              </a:lnSpc>
            </a:pPr>
            <a:r>
              <a:rPr lang="en-US" sz="1800" dirty="0"/>
              <a:t>An AI-driven automated trading platform is a software system that utilizes artificial intelligence and machine learning techniques to make automated trading decisions in financial markets. These platforms are designed to analyze vast amounts of market data, identify trading opportunities, and execute trades without human intervention.</a:t>
            </a:r>
          </a:p>
          <a:p>
            <a:pPr>
              <a:lnSpc>
                <a:spcPct val="110000"/>
              </a:lnSpc>
            </a:pPr>
            <a:r>
              <a:rPr lang="en-US" sz="1800" b="1" dirty="0"/>
              <a:t>Examples of Popular tools</a:t>
            </a:r>
            <a:r>
              <a:rPr lang="sv-SE" sz="1800" b="1" dirty="0"/>
              <a:t>:</a:t>
            </a:r>
            <a:endParaRPr lang="en-US" sz="1800" dirty="0"/>
          </a:p>
          <a:p>
            <a:pPr>
              <a:lnSpc>
                <a:spcPct val="110000"/>
              </a:lnSpc>
            </a:pPr>
            <a:endParaRPr lang="en-US" sz="1800" dirty="0"/>
          </a:p>
        </p:txBody>
      </p:sp>
      <p:sp>
        <p:nvSpPr>
          <p:cNvPr id="2" name="Slide Number Placeholder 1" hidden="1">
            <a:extLst>
              <a:ext uri="{FF2B5EF4-FFF2-40B4-BE49-F238E27FC236}">
                <a16:creationId xmlns:a16="http://schemas.microsoft.com/office/drawing/2014/main" id="{481A742F-D9AA-693B-0A17-00CE78E34EE1}"/>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23</a:t>
            </a:fld>
            <a:endParaRPr lang="en-IE"/>
          </a:p>
        </p:txBody>
      </p:sp>
      <p:sp>
        <p:nvSpPr>
          <p:cNvPr id="7" name="TextBox 6">
            <a:extLst>
              <a:ext uri="{FF2B5EF4-FFF2-40B4-BE49-F238E27FC236}">
                <a16:creationId xmlns:a16="http://schemas.microsoft.com/office/drawing/2014/main" id="{93F36101-97D6-CCEC-8DE8-146C4CFADEB5}"/>
              </a:ext>
            </a:extLst>
          </p:cNvPr>
          <p:cNvSpPr txBox="1"/>
          <p:nvPr/>
        </p:nvSpPr>
        <p:spPr>
          <a:xfrm>
            <a:off x="1295400" y="3148540"/>
            <a:ext cx="3962400" cy="2585323"/>
          </a:xfrm>
          <a:prstGeom prst="rect">
            <a:avLst/>
          </a:prstGeom>
          <a:noFill/>
        </p:spPr>
        <p:txBody>
          <a:bodyPr wrap="square">
            <a:spAutoFit/>
          </a:bodyPr>
          <a:lstStyle/>
          <a:p>
            <a:pPr lvl="0"/>
            <a:r>
              <a:rPr lang="sv-SE" sz="1800" b="1" i="0" dirty="0" err="1"/>
              <a:t>Tickeron</a:t>
            </a:r>
            <a:r>
              <a:rPr lang="en-US" sz="1800" b="0" i="0" dirty="0"/>
              <a:t>: provides traders with advanced tools and technology to enhance their investment strategies. It scans charts and identify various chart patterns, such as triangles, double tops, provides pattern recognition technology, automated trading robots.</a:t>
            </a:r>
            <a:endParaRPr lang="en-US" sz="1800" dirty="0"/>
          </a:p>
        </p:txBody>
      </p:sp>
      <p:sp>
        <p:nvSpPr>
          <p:cNvPr id="9" name="TextBox 8">
            <a:extLst>
              <a:ext uri="{FF2B5EF4-FFF2-40B4-BE49-F238E27FC236}">
                <a16:creationId xmlns:a16="http://schemas.microsoft.com/office/drawing/2014/main" id="{9A06E7C9-DD8E-5CE5-90B0-D54568222A1C}"/>
              </a:ext>
            </a:extLst>
          </p:cNvPr>
          <p:cNvSpPr txBox="1"/>
          <p:nvPr/>
        </p:nvSpPr>
        <p:spPr>
          <a:xfrm>
            <a:off x="6172200" y="3148540"/>
            <a:ext cx="4419600" cy="3416320"/>
          </a:xfrm>
          <a:prstGeom prst="rect">
            <a:avLst/>
          </a:prstGeom>
          <a:noFill/>
        </p:spPr>
        <p:txBody>
          <a:bodyPr wrap="square">
            <a:spAutoFit/>
          </a:bodyPr>
          <a:lstStyle/>
          <a:p>
            <a:pPr lvl="0"/>
            <a:r>
              <a:rPr lang="sv-SE" sz="1800" b="1" i="0" dirty="0" err="1"/>
              <a:t>TrendSpider</a:t>
            </a:r>
            <a:r>
              <a:rPr lang="en-US" sz="1800" b="0" i="0" dirty="0"/>
              <a:t>: employs automated technical analysis with powerful scanning capabilities that can identify and draw trendlines, support and resistance levels, chart patterns, and Fibonacci retracements automatically, which saves traders significant time and effort, and enables them to focus on high-level decision-making rather than manual chart analysis.</a:t>
            </a:r>
            <a:endParaRPr lang="sv-SE" sz="1800" b="0" i="0" dirty="0"/>
          </a:p>
          <a:p>
            <a:pPr lvl="0"/>
            <a:r>
              <a:rPr lang="en-US" sz="1800" b="0" i="0" dirty="0"/>
              <a:t>.</a:t>
            </a:r>
            <a:endParaRPr lang="en-US" sz="1800" dirty="0"/>
          </a:p>
        </p:txBody>
      </p:sp>
      <p:pic>
        <p:nvPicPr>
          <p:cNvPr id="9218" name="Picture 2" descr="Tickeron Pioneers the FLM Platform for Producing Hundreds of AI Trading  Bots with Positive Alpha">
            <a:extLst>
              <a:ext uri="{FF2B5EF4-FFF2-40B4-BE49-F238E27FC236}">
                <a16:creationId xmlns:a16="http://schemas.microsoft.com/office/drawing/2014/main" id="{811FFC26-C290-6752-E285-12484B6786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5481204"/>
            <a:ext cx="1447800" cy="76330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rendspider - GrowthJunkie - The most complete Directory of SaaS Tools">
            <a:extLst>
              <a:ext uri="{FF2B5EF4-FFF2-40B4-BE49-F238E27FC236}">
                <a16:creationId xmlns:a16="http://schemas.microsoft.com/office/drawing/2014/main" id="{C642F2B0-6363-E92E-046C-B96A985398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4700" y="5708463"/>
            <a:ext cx="28956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95691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6C708-C7A5-6C3D-4F7A-4268F1A648E2}"/>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BC6D1338-6E5D-B083-4441-259E5E8BE7F7}"/>
              </a:ext>
            </a:extLst>
          </p:cNvPr>
          <p:cNvSpPr txBox="1">
            <a:spLocks noGrp="1"/>
          </p:cNvSpPr>
          <p:nvPr>
            <p:ph type="title"/>
          </p:nvPr>
        </p:nvSpPr>
        <p:spPr>
          <a:xfrm>
            <a:off x="334963" y="38100"/>
            <a:ext cx="9557182" cy="1038225"/>
          </a:xfrm>
        </p:spPr>
        <p:txBody>
          <a:bodyPr vert="horz" lIns="91440" tIns="45720" rIns="91440" bIns="45720" rtlCol="0" anchor="b">
            <a:normAutofit/>
          </a:bodyPr>
          <a:lstStyle/>
          <a:p>
            <a:pPr marL="52705"/>
            <a:r>
              <a:rPr lang="sv-SE" dirty="0"/>
              <a:t> </a:t>
            </a:r>
            <a:r>
              <a:rPr lang="en-US" dirty="0"/>
              <a:t>AI-Driven Trading Platforms Examples</a:t>
            </a:r>
            <a:endParaRPr lang="sv-SE" dirty="0"/>
          </a:p>
        </p:txBody>
      </p:sp>
      <p:sp>
        <p:nvSpPr>
          <p:cNvPr id="2" name="Slide Number Placeholder 1" hidden="1">
            <a:extLst>
              <a:ext uri="{FF2B5EF4-FFF2-40B4-BE49-F238E27FC236}">
                <a16:creationId xmlns:a16="http://schemas.microsoft.com/office/drawing/2014/main" id="{4DB61749-72DF-08C0-35FB-70A18408F025}"/>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24</a:t>
            </a:fld>
            <a:endParaRPr lang="en-IE"/>
          </a:p>
        </p:txBody>
      </p:sp>
      <p:sp>
        <p:nvSpPr>
          <p:cNvPr id="5" name="TextBox 4">
            <a:extLst>
              <a:ext uri="{FF2B5EF4-FFF2-40B4-BE49-F238E27FC236}">
                <a16:creationId xmlns:a16="http://schemas.microsoft.com/office/drawing/2014/main" id="{23FE74E2-C3C1-9FB1-D259-978C02097DD2}"/>
              </a:ext>
            </a:extLst>
          </p:cNvPr>
          <p:cNvSpPr txBox="1"/>
          <p:nvPr/>
        </p:nvSpPr>
        <p:spPr>
          <a:xfrm>
            <a:off x="533400" y="1254991"/>
            <a:ext cx="6096000" cy="4247317"/>
          </a:xfrm>
          <a:prstGeom prst="rect">
            <a:avLst/>
          </a:prstGeom>
          <a:noFill/>
        </p:spPr>
        <p:txBody>
          <a:bodyPr wrap="square">
            <a:spAutoFit/>
          </a:bodyPr>
          <a:lstStyle/>
          <a:p>
            <a:endParaRPr lang="sv-SE" b="1" dirty="0"/>
          </a:p>
          <a:p>
            <a:pPr>
              <a:buFont typeface="+mj-lt"/>
              <a:buAutoNum type="arabicPeriod"/>
            </a:pPr>
            <a:r>
              <a:rPr lang="sv-SE" b="1" dirty="0" err="1"/>
              <a:t>Kavout</a:t>
            </a:r>
            <a:r>
              <a:rPr lang="sv-SE" dirty="0"/>
              <a:t> – </a:t>
            </a:r>
            <a:r>
              <a:rPr lang="sv-SE" dirty="0" err="1"/>
              <a:t>Uses</a:t>
            </a:r>
            <a:r>
              <a:rPr lang="sv-SE" dirty="0"/>
              <a:t> </a:t>
            </a:r>
            <a:r>
              <a:rPr lang="sv-SE" dirty="0" err="1"/>
              <a:t>machine</a:t>
            </a:r>
            <a:r>
              <a:rPr lang="sv-SE" dirty="0"/>
              <a:t> </a:t>
            </a:r>
            <a:r>
              <a:rPr lang="sv-SE" dirty="0" err="1"/>
              <a:t>learning</a:t>
            </a:r>
            <a:r>
              <a:rPr lang="sv-SE" dirty="0"/>
              <a:t> to </a:t>
            </a:r>
            <a:r>
              <a:rPr lang="sv-SE" dirty="0" err="1"/>
              <a:t>analyze</a:t>
            </a:r>
            <a:r>
              <a:rPr lang="sv-SE" dirty="0"/>
              <a:t> </a:t>
            </a:r>
            <a:r>
              <a:rPr lang="sv-SE" dirty="0" err="1"/>
              <a:t>financial</a:t>
            </a:r>
            <a:r>
              <a:rPr lang="sv-SE" dirty="0"/>
              <a:t> data and rank stocks </a:t>
            </a:r>
            <a:r>
              <a:rPr lang="sv-SE" dirty="0" err="1"/>
              <a:t>based</a:t>
            </a:r>
            <a:r>
              <a:rPr lang="sv-SE" dirty="0"/>
              <a:t> on </a:t>
            </a:r>
            <a:r>
              <a:rPr lang="sv-SE" dirty="0" err="1"/>
              <a:t>predictive</a:t>
            </a:r>
            <a:r>
              <a:rPr lang="sv-SE" dirty="0"/>
              <a:t> signals.</a:t>
            </a:r>
            <a:br>
              <a:rPr lang="sv-SE" dirty="0"/>
            </a:br>
            <a:endParaRPr lang="sv-SE" dirty="0"/>
          </a:p>
          <a:p>
            <a:pPr>
              <a:buFont typeface="+mj-lt"/>
              <a:buAutoNum type="arabicPeriod"/>
            </a:pPr>
            <a:r>
              <a:rPr lang="sv-SE" b="1" dirty="0" err="1"/>
              <a:t>Alpaca</a:t>
            </a:r>
            <a:r>
              <a:rPr lang="sv-SE" dirty="0"/>
              <a:t> – AI-</a:t>
            </a:r>
            <a:r>
              <a:rPr lang="sv-SE" dirty="0" err="1"/>
              <a:t>powered</a:t>
            </a:r>
            <a:r>
              <a:rPr lang="sv-SE" dirty="0"/>
              <a:t> </a:t>
            </a:r>
            <a:r>
              <a:rPr lang="sv-SE" dirty="0" err="1"/>
              <a:t>commission-free</a:t>
            </a:r>
            <a:r>
              <a:rPr lang="sv-SE" dirty="0"/>
              <a:t> trading API for </a:t>
            </a:r>
            <a:r>
              <a:rPr lang="sv-SE" dirty="0" err="1"/>
              <a:t>algorithmic</a:t>
            </a:r>
            <a:r>
              <a:rPr lang="sv-SE" dirty="0"/>
              <a:t> trading.</a:t>
            </a:r>
            <a:br>
              <a:rPr lang="sv-SE" dirty="0"/>
            </a:br>
            <a:endParaRPr lang="sv-SE" dirty="0"/>
          </a:p>
          <a:p>
            <a:pPr>
              <a:buFont typeface="+mj-lt"/>
              <a:buAutoNum type="arabicPeriod"/>
            </a:pPr>
            <a:r>
              <a:rPr lang="sv-SE" b="1" dirty="0" err="1"/>
              <a:t>Trade</a:t>
            </a:r>
            <a:r>
              <a:rPr lang="sv-SE" b="1" dirty="0"/>
              <a:t> </a:t>
            </a:r>
            <a:r>
              <a:rPr lang="sv-SE" b="1" dirty="0" err="1"/>
              <a:t>Ideas</a:t>
            </a:r>
            <a:r>
              <a:rPr lang="sv-SE" dirty="0"/>
              <a:t> – AI-driven stock market </a:t>
            </a:r>
            <a:r>
              <a:rPr lang="sv-SE" dirty="0" err="1"/>
              <a:t>analysis</a:t>
            </a:r>
            <a:r>
              <a:rPr lang="sv-SE" dirty="0"/>
              <a:t> </a:t>
            </a:r>
            <a:r>
              <a:rPr lang="sv-SE" dirty="0" err="1"/>
              <a:t>tool</a:t>
            </a:r>
            <a:r>
              <a:rPr lang="sv-SE" dirty="0"/>
              <a:t> </a:t>
            </a:r>
            <a:r>
              <a:rPr lang="sv-SE" dirty="0" err="1"/>
              <a:t>that</a:t>
            </a:r>
            <a:r>
              <a:rPr lang="sv-SE" dirty="0"/>
              <a:t> </a:t>
            </a:r>
            <a:r>
              <a:rPr lang="sv-SE" dirty="0" err="1"/>
              <a:t>identifies</a:t>
            </a:r>
            <a:r>
              <a:rPr lang="sv-SE" dirty="0"/>
              <a:t> trading </a:t>
            </a:r>
            <a:r>
              <a:rPr lang="sv-SE" dirty="0" err="1"/>
              <a:t>opportunities</a:t>
            </a:r>
            <a:r>
              <a:rPr lang="sv-SE" dirty="0"/>
              <a:t> </a:t>
            </a:r>
            <a:r>
              <a:rPr lang="sv-SE" dirty="0" err="1"/>
              <a:t>based</a:t>
            </a:r>
            <a:r>
              <a:rPr lang="sv-SE" dirty="0"/>
              <a:t> on </a:t>
            </a:r>
            <a:r>
              <a:rPr lang="sv-SE" dirty="0" err="1"/>
              <a:t>historical</a:t>
            </a:r>
            <a:r>
              <a:rPr lang="sv-SE" dirty="0"/>
              <a:t> </a:t>
            </a:r>
            <a:r>
              <a:rPr lang="sv-SE" dirty="0" err="1"/>
              <a:t>patterns</a:t>
            </a:r>
            <a:r>
              <a:rPr lang="sv-SE" dirty="0"/>
              <a:t>.</a:t>
            </a:r>
            <a:br>
              <a:rPr lang="sv-SE" dirty="0"/>
            </a:br>
            <a:endParaRPr lang="sv-SE" dirty="0"/>
          </a:p>
          <a:p>
            <a:pPr>
              <a:buFont typeface="+mj-lt"/>
              <a:buAutoNum type="arabicPeriod"/>
            </a:pPr>
            <a:r>
              <a:rPr lang="sv-SE" b="1" dirty="0" err="1"/>
              <a:t>TuringTrader</a:t>
            </a:r>
            <a:r>
              <a:rPr lang="sv-SE" dirty="0"/>
              <a:t> – </a:t>
            </a:r>
            <a:r>
              <a:rPr lang="sv-SE" dirty="0" err="1"/>
              <a:t>Uses</a:t>
            </a:r>
            <a:r>
              <a:rPr lang="sv-SE" dirty="0"/>
              <a:t> AI for </a:t>
            </a:r>
            <a:r>
              <a:rPr lang="sv-SE" dirty="0" err="1"/>
              <a:t>quantitative</a:t>
            </a:r>
            <a:r>
              <a:rPr lang="sv-SE" dirty="0"/>
              <a:t> investment </a:t>
            </a:r>
            <a:r>
              <a:rPr lang="sv-SE" dirty="0" err="1"/>
              <a:t>strategies</a:t>
            </a:r>
            <a:r>
              <a:rPr lang="sv-SE" dirty="0"/>
              <a:t> and </a:t>
            </a:r>
            <a:r>
              <a:rPr lang="sv-SE" dirty="0" err="1"/>
              <a:t>automated</a:t>
            </a:r>
            <a:r>
              <a:rPr lang="sv-SE" dirty="0"/>
              <a:t> portfolio management.</a:t>
            </a:r>
          </a:p>
        </p:txBody>
      </p:sp>
      <p:pic>
        <p:nvPicPr>
          <p:cNvPr id="10242" name="Picture 2" descr="Kavout | IBKR Campus">
            <a:extLst>
              <a:ext uri="{FF2B5EF4-FFF2-40B4-BE49-F238E27FC236}">
                <a16:creationId xmlns:a16="http://schemas.microsoft.com/office/drawing/2014/main" id="{25F24491-7F80-B98B-D824-00C05396AE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0" y="1524000"/>
            <a:ext cx="2362200" cy="68503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lobal Brain has invested in AlpacaDB, Inc., a commission free online  security broker focusing on building an algorithm trading platform through  its GB-VI Growth Fund Investment Limited Partnership | Global Brain">
            <a:extLst>
              <a:ext uri="{FF2B5EF4-FFF2-40B4-BE49-F238E27FC236}">
                <a16:creationId xmlns:a16="http://schemas.microsoft.com/office/drawing/2014/main" id="{1E6D6951-1F01-CFFE-171D-4F205D5374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9986" y="2362200"/>
            <a:ext cx="2376714"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rade Ideas: AI-Driven Stock Scanning &amp; Charting Platform">
            <a:extLst>
              <a:ext uri="{FF2B5EF4-FFF2-40B4-BE49-F238E27FC236}">
                <a16:creationId xmlns:a16="http://schemas.microsoft.com/office/drawing/2014/main" id="{7198DC51-A8E1-5E59-5820-A588E01D01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7449" y="3429000"/>
            <a:ext cx="2547937" cy="108422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TuringTrader.com – TuringTrader is the no-nonsense way to create  diversified DIY investment portfolios. Take control of your financial  future!">
            <a:extLst>
              <a:ext uri="{FF2B5EF4-FFF2-40B4-BE49-F238E27FC236}">
                <a16:creationId xmlns:a16="http://schemas.microsoft.com/office/drawing/2014/main" id="{8CFD68BC-868A-E1EE-3632-70544FCA12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4652962"/>
            <a:ext cx="4191000" cy="130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2205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585A1-2B39-C0A4-711C-4805D2316724}"/>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19E744F0-0A55-40FF-346A-10EC021CED54}"/>
              </a:ext>
            </a:extLst>
          </p:cNvPr>
          <p:cNvSpPr txBox="1">
            <a:spLocks noGrp="1"/>
          </p:cNvSpPr>
          <p:nvPr>
            <p:ph type="title"/>
          </p:nvPr>
        </p:nvSpPr>
        <p:spPr>
          <a:xfrm>
            <a:off x="334963" y="38100"/>
            <a:ext cx="9557182" cy="1038225"/>
          </a:xfrm>
        </p:spPr>
        <p:txBody>
          <a:bodyPr vert="horz" lIns="91440" tIns="45720" rIns="91440" bIns="45720" rtlCol="0" anchor="b">
            <a:normAutofit/>
          </a:bodyPr>
          <a:lstStyle/>
          <a:p>
            <a:pPr marL="52705"/>
            <a:r>
              <a:rPr lang="sv-SE" dirty="0"/>
              <a:t> </a:t>
            </a:r>
            <a:r>
              <a:rPr lang="en-US" dirty="0"/>
              <a:t>AI Robo-advisors in Trading and Finance</a:t>
            </a:r>
            <a:endParaRPr lang="sv-SE" dirty="0"/>
          </a:p>
        </p:txBody>
      </p:sp>
      <p:sp>
        <p:nvSpPr>
          <p:cNvPr id="2" name="Slide Number Placeholder 1" hidden="1">
            <a:extLst>
              <a:ext uri="{FF2B5EF4-FFF2-40B4-BE49-F238E27FC236}">
                <a16:creationId xmlns:a16="http://schemas.microsoft.com/office/drawing/2014/main" id="{424D3DD3-8D96-3EAD-12BA-1F6A827C4F36}"/>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25</a:t>
            </a:fld>
            <a:endParaRPr lang="en-IE"/>
          </a:p>
        </p:txBody>
      </p:sp>
      <p:sp>
        <p:nvSpPr>
          <p:cNvPr id="5" name="TextBox 4">
            <a:extLst>
              <a:ext uri="{FF2B5EF4-FFF2-40B4-BE49-F238E27FC236}">
                <a16:creationId xmlns:a16="http://schemas.microsoft.com/office/drawing/2014/main" id="{EF2B71AC-2FF7-B74C-DE33-492A8F655904}"/>
              </a:ext>
            </a:extLst>
          </p:cNvPr>
          <p:cNvSpPr txBox="1"/>
          <p:nvPr/>
        </p:nvSpPr>
        <p:spPr>
          <a:xfrm>
            <a:off x="622300" y="1371600"/>
            <a:ext cx="7759700" cy="4801314"/>
          </a:xfrm>
          <a:prstGeom prst="rect">
            <a:avLst/>
          </a:prstGeom>
          <a:noFill/>
        </p:spPr>
        <p:txBody>
          <a:bodyPr wrap="square">
            <a:spAutoFit/>
          </a:bodyPr>
          <a:lstStyle/>
          <a:p>
            <a:r>
              <a:rPr lang="sv-SE" b="1" dirty="0" err="1"/>
              <a:t>Automated</a:t>
            </a:r>
            <a:r>
              <a:rPr lang="sv-SE" b="1" dirty="0"/>
              <a:t> Portfolio </a:t>
            </a:r>
            <a:r>
              <a:rPr lang="sv-SE" b="1" dirty="0" err="1"/>
              <a:t>Optimization</a:t>
            </a:r>
            <a:r>
              <a:rPr lang="sv-SE" b="1" dirty="0"/>
              <a:t> </a:t>
            </a:r>
            <a:r>
              <a:rPr lang="sv-SE" dirty="0"/>
              <a:t>– AI </a:t>
            </a:r>
            <a:r>
              <a:rPr lang="sv-SE" dirty="0" err="1"/>
              <a:t>constructs</a:t>
            </a:r>
            <a:r>
              <a:rPr lang="sv-SE" dirty="0"/>
              <a:t> and </a:t>
            </a:r>
            <a:r>
              <a:rPr lang="sv-SE" dirty="0" err="1"/>
              <a:t>rebalances</a:t>
            </a:r>
            <a:r>
              <a:rPr lang="sv-SE" dirty="0"/>
              <a:t> </a:t>
            </a:r>
            <a:r>
              <a:rPr lang="sv-SE" dirty="0" err="1"/>
              <a:t>diversified</a:t>
            </a:r>
            <a:r>
              <a:rPr lang="sv-SE" dirty="0"/>
              <a:t> portfolios </a:t>
            </a:r>
            <a:r>
              <a:rPr lang="sv-SE" dirty="0" err="1"/>
              <a:t>using</a:t>
            </a:r>
            <a:r>
              <a:rPr lang="sv-SE" dirty="0"/>
              <a:t> Modern Portfolio </a:t>
            </a:r>
            <a:r>
              <a:rPr lang="sv-SE" dirty="0" err="1"/>
              <a:t>Theory</a:t>
            </a:r>
            <a:r>
              <a:rPr lang="sv-SE" dirty="0"/>
              <a:t> (MPT) to </a:t>
            </a:r>
            <a:r>
              <a:rPr lang="sv-SE" dirty="0" err="1"/>
              <a:t>maximize</a:t>
            </a:r>
            <a:r>
              <a:rPr lang="sv-SE" dirty="0"/>
              <a:t> </a:t>
            </a:r>
            <a:r>
              <a:rPr lang="sv-SE" dirty="0" err="1"/>
              <a:t>returns</a:t>
            </a:r>
            <a:r>
              <a:rPr lang="sv-SE" dirty="0"/>
              <a:t> </a:t>
            </a:r>
            <a:r>
              <a:rPr lang="sv-SE" dirty="0" err="1"/>
              <a:t>while</a:t>
            </a:r>
            <a:r>
              <a:rPr lang="sv-SE" dirty="0"/>
              <a:t> </a:t>
            </a:r>
            <a:r>
              <a:rPr lang="sv-SE" dirty="0" err="1"/>
              <a:t>managing</a:t>
            </a:r>
            <a:r>
              <a:rPr lang="sv-SE" dirty="0"/>
              <a:t> risk.</a:t>
            </a:r>
          </a:p>
          <a:p>
            <a:endParaRPr lang="sv-SE" dirty="0"/>
          </a:p>
          <a:p>
            <a:r>
              <a:rPr lang="sv-SE" b="1" dirty="0"/>
              <a:t>Tax-Loss Harvesting </a:t>
            </a:r>
            <a:r>
              <a:rPr lang="sv-SE" dirty="0"/>
              <a:t>– </a:t>
            </a:r>
            <a:r>
              <a:rPr lang="sv-SE" dirty="0" err="1"/>
              <a:t>Machine</a:t>
            </a:r>
            <a:r>
              <a:rPr lang="sv-SE" dirty="0"/>
              <a:t> </a:t>
            </a:r>
            <a:r>
              <a:rPr lang="sv-SE" dirty="0" err="1"/>
              <a:t>learning</a:t>
            </a:r>
            <a:r>
              <a:rPr lang="sv-SE" dirty="0"/>
              <a:t> </a:t>
            </a:r>
            <a:r>
              <a:rPr lang="sv-SE" dirty="0" err="1"/>
              <a:t>models</a:t>
            </a:r>
            <a:r>
              <a:rPr lang="sv-SE" dirty="0"/>
              <a:t> </a:t>
            </a:r>
            <a:r>
              <a:rPr lang="sv-SE" dirty="0" err="1"/>
              <a:t>identify</a:t>
            </a:r>
            <a:r>
              <a:rPr lang="sv-SE" dirty="0"/>
              <a:t> </a:t>
            </a:r>
            <a:r>
              <a:rPr lang="sv-SE" dirty="0" err="1"/>
              <a:t>opportunities</a:t>
            </a:r>
            <a:r>
              <a:rPr lang="sv-SE" dirty="0"/>
              <a:t> to </a:t>
            </a:r>
            <a:r>
              <a:rPr lang="sv-SE" dirty="0" err="1"/>
              <a:t>sell</a:t>
            </a:r>
            <a:r>
              <a:rPr lang="sv-SE" dirty="0"/>
              <a:t> assets at a loss to offset </a:t>
            </a:r>
            <a:r>
              <a:rPr lang="sv-SE" dirty="0" err="1"/>
              <a:t>taxable</a:t>
            </a:r>
            <a:r>
              <a:rPr lang="sv-SE" dirty="0"/>
              <a:t> </a:t>
            </a:r>
            <a:r>
              <a:rPr lang="sv-SE" dirty="0" err="1"/>
              <a:t>gains</a:t>
            </a:r>
            <a:r>
              <a:rPr lang="sv-SE" dirty="0"/>
              <a:t>, </a:t>
            </a:r>
            <a:r>
              <a:rPr lang="sv-SE" dirty="0" err="1"/>
              <a:t>improving</a:t>
            </a:r>
            <a:r>
              <a:rPr lang="sv-SE" dirty="0"/>
              <a:t> </a:t>
            </a:r>
            <a:r>
              <a:rPr lang="sv-SE" dirty="0" err="1"/>
              <a:t>after</a:t>
            </a:r>
            <a:r>
              <a:rPr lang="sv-SE" dirty="0"/>
              <a:t>-tax </a:t>
            </a:r>
            <a:r>
              <a:rPr lang="sv-SE" dirty="0" err="1"/>
              <a:t>returns</a:t>
            </a:r>
            <a:r>
              <a:rPr lang="sv-SE" dirty="0"/>
              <a:t>.</a:t>
            </a:r>
          </a:p>
          <a:p>
            <a:endParaRPr lang="sv-SE" dirty="0"/>
          </a:p>
          <a:p>
            <a:r>
              <a:rPr lang="sv-SE" b="1" dirty="0"/>
              <a:t>Cash </a:t>
            </a:r>
            <a:r>
              <a:rPr lang="sv-SE" b="1" dirty="0" err="1"/>
              <a:t>Flow</a:t>
            </a:r>
            <a:r>
              <a:rPr lang="sv-SE" b="1" dirty="0"/>
              <a:t> &amp; </a:t>
            </a:r>
            <a:r>
              <a:rPr lang="sv-SE" b="1" dirty="0" err="1"/>
              <a:t>Withdrawal</a:t>
            </a:r>
            <a:r>
              <a:rPr lang="sv-SE" b="1" dirty="0"/>
              <a:t> </a:t>
            </a:r>
            <a:r>
              <a:rPr lang="sv-SE" b="1" dirty="0" err="1"/>
              <a:t>Optimization</a:t>
            </a:r>
            <a:r>
              <a:rPr lang="sv-SE" b="1" dirty="0"/>
              <a:t> </a:t>
            </a:r>
            <a:r>
              <a:rPr lang="sv-SE" dirty="0"/>
              <a:t>– AI-driven </a:t>
            </a:r>
            <a:r>
              <a:rPr lang="sv-SE" dirty="0" err="1"/>
              <a:t>strategies</a:t>
            </a:r>
            <a:r>
              <a:rPr lang="sv-SE" dirty="0"/>
              <a:t> </a:t>
            </a:r>
            <a:r>
              <a:rPr lang="sv-SE" dirty="0" err="1"/>
              <a:t>manage</a:t>
            </a:r>
            <a:r>
              <a:rPr lang="sv-SE" dirty="0"/>
              <a:t> cash </a:t>
            </a:r>
            <a:r>
              <a:rPr lang="sv-SE" dirty="0" err="1"/>
              <a:t>reserves</a:t>
            </a:r>
            <a:r>
              <a:rPr lang="sv-SE" dirty="0"/>
              <a:t>, </a:t>
            </a:r>
            <a:r>
              <a:rPr lang="sv-SE" dirty="0" err="1"/>
              <a:t>automate</a:t>
            </a:r>
            <a:r>
              <a:rPr lang="sv-SE" dirty="0"/>
              <a:t> </a:t>
            </a:r>
            <a:r>
              <a:rPr lang="sv-SE" dirty="0" err="1"/>
              <a:t>withdrawals</a:t>
            </a:r>
            <a:r>
              <a:rPr lang="sv-SE" dirty="0"/>
              <a:t>, and </a:t>
            </a:r>
            <a:r>
              <a:rPr lang="sv-SE" dirty="0" err="1"/>
              <a:t>optimize</a:t>
            </a:r>
            <a:r>
              <a:rPr lang="sv-SE" dirty="0"/>
              <a:t> tax </a:t>
            </a:r>
            <a:r>
              <a:rPr lang="sv-SE" dirty="0" err="1"/>
              <a:t>efficiency</a:t>
            </a:r>
            <a:r>
              <a:rPr lang="sv-SE" dirty="0"/>
              <a:t> in distributions.</a:t>
            </a:r>
          </a:p>
          <a:p>
            <a:endParaRPr lang="sv-SE" dirty="0"/>
          </a:p>
          <a:p>
            <a:r>
              <a:rPr lang="sv-SE" b="1" dirty="0" err="1"/>
              <a:t>Customizable</a:t>
            </a:r>
            <a:r>
              <a:rPr lang="sv-SE" b="1" dirty="0"/>
              <a:t> Investment </a:t>
            </a:r>
            <a:r>
              <a:rPr lang="sv-SE" b="1" dirty="0" err="1"/>
              <a:t>Strategies</a:t>
            </a:r>
            <a:r>
              <a:rPr lang="sv-SE" b="1" dirty="0"/>
              <a:t> </a:t>
            </a:r>
            <a:r>
              <a:rPr lang="sv-SE" dirty="0"/>
              <a:t>– AI </a:t>
            </a:r>
            <a:r>
              <a:rPr lang="sv-SE" dirty="0" err="1"/>
              <a:t>applies</a:t>
            </a:r>
            <a:r>
              <a:rPr lang="sv-SE" dirty="0"/>
              <a:t> </a:t>
            </a:r>
            <a:r>
              <a:rPr lang="sv-SE" dirty="0" err="1"/>
              <a:t>factor-based</a:t>
            </a:r>
            <a:r>
              <a:rPr lang="sv-SE" dirty="0"/>
              <a:t> </a:t>
            </a:r>
            <a:r>
              <a:rPr lang="sv-SE" dirty="0" err="1"/>
              <a:t>investing</a:t>
            </a:r>
            <a:r>
              <a:rPr lang="sv-SE" dirty="0"/>
              <a:t> and ESG screening, </a:t>
            </a:r>
            <a:r>
              <a:rPr lang="sv-SE" dirty="0" err="1"/>
              <a:t>enabling</a:t>
            </a:r>
            <a:r>
              <a:rPr lang="sv-SE" dirty="0"/>
              <a:t> </a:t>
            </a:r>
            <a:r>
              <a:rPr lang="sv-SE" dirty="0" err="1"/>
              <a:t>investors</a:t>
            </a:r>
            <a:r>
              <a:rPr lang="sv-SE" dirty="0"/>
              <a:t> to </a:t>
            </a:r>
            <a:r>
              <a:rPr lang="sv-SE" dirty="0" err="1"/>
              <a:t>align</a:t>
            </a:r>
            <a:r>
              <a:rPr lang="sv-SE" dirty="0"/>
              <a:t> portfolios </a:t>
            </a:r>
            <a:r>
              <a:rPr lang="sv-SE" dirty="0" err="1"/>
              <a:t>with</a:t>
            </a:r>
            <a:r>
              <a:rPr lang="sv-SE" dirty="0"/>
              <a:t> </a:t>
            </a:r>
            <a:r>
              <a:rPr lang="sv-SE" dirty="0" err="1"/>
              <a:t>financial</a:t>
            </a:r>
            <a:r>
              <a:rPr lang="sv-SE" dirty="0"/>
              <a:t> and </a:t>
            </a:r>
            <a:r>
              <a:rPr lang="sv-SE" dirty="0" err="1"/>
              <a:t>ethical</a:t>
            </a:r>
            <a:r>
              <a:rPr lang="sv-SE" dirty="0"/>
              <a:t> </a:t>
            </a:r>
            <a:r>
              <a:rPr lang="sv-SE" dirty="0" err="1"/>
              <a:t>preferences</a:t>
            </a:r>
            <a:r>
              <a:rPr lang="sv-SE" dirty="0"/>
              <a:t>.</a:t>
            </a:r>
          </a:p>
          <a:p>
            <a:endParaRPr lang="en-US" dirty="0"/>
          </a:p>
          <a:p>
            <a:endParaRPr lang="en-US" dirty="0"/>
          </a:p>
        </p:txBody>
      </p:sp>
      <p:sp>
        <p:nvSpPr>
          <p:cNvPr id="4" name="Text Placeholder 3">
            <a:extLst>
              <a:ext uri="{FF2B5EF4-FFF2-40B4-BE49-F238E27FC236}">
                <a16:creationId xmlns:a16="http://schemas.microsoft.com/office/drawing/2014/main" id="{8E92FA39-E4DA-C302-1693-46FDF680CEC6}"/>
              </a:ext>
            </a:extLst>
          </p:cNvPr>
          <p:cNvSpPr txBox="1">
            <a:spLocks/>
          </p:cNvSpPr>
          <p:nvPr/>
        </p:nvSpPr>
        <p:spPr>
          <a:xfrm>
            <a:off x="8407400" y="1406525"/>
            <a:ext cx="3886200" cy="67540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2"/>
              </a:buClr>
              <a:buSzPct val="124000"/>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120000"/>
              </a:lnSpc>
              <a:spcBef>
                <a:spcPts val="500"/>
              </a:spcBef>
              <a:buClr>
                <a:srgbClr val="92D050"/>
              </a:buClr>
              <a:buSzPct val="127000"/>
              <a:buFont typeface="Arial" panose="020B0604020202020204" pitchFamily="34" charset="0"/>
              <a:buNone/>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rgbClr val="92D050"/>
              </a:buClr>
              <a:buSzPct val="127000"/>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Examples: </a:t>
            </a:r>
            <a:br>
              <a:rPr lang="en-US" sz="2400" dirty="0"/>
            </a:br>
            <a:r>
              <a:rPr lang="en-US" sz="2400" b="1" dirty="0" err="1"/>
              <a:t>Wealthfront</a:t>
            </a:r>
            <a:r>
              <a:rPr lang="en-US" sz="2400" b="1" dirty="0"/>
              <a:t> and Betterment</a:t>
            </a:r>
            <a:r>
              <a:rPr lang="en-US" sz="2400" dirty="0"/>
              <a:t> use AI to manage investment portfolios based on user-defined goals.</a:t>
            </a:r>
          </a:p>
          <a:p>
            <a:pPr>
              <a:lnSpc>
                <a:spcPct val="110000"/>
              </a:lnSpc>
            </a:pPr>
            <a:endParaRPr lang="en-US" sz="1600" dirty="0"/>
          </a:p>
        </p:txBody>
      </p:sp>
      <p:pic>
        <p:nvPicPr>
          <p:cNvPr id="12290" name="Picture 2" descr="Wealthfront Brings Tax Efficiency to Index-Based Investing with New S&amp;P 500  Direct Portfolio">
            <a:extLst>
              <a:ext uri="{FF2B5EF4-FFF2-40B4-BE49-F238E27FC236}">
                <a16:creationId xmlns:a16="http://schemas.microsoft.com/office/drawing/2014/main" id="{97C8FC9C-1E02-66BB-C7D8-E7AE7D052B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2045" y="4357056"/>
            <a:ext cx="1600200" cy="83802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tterment - 2016-11-07 - Fintech 50 2016: Investing &amp; Trading">
            <a:extLst>
              <a:ext uri="{FF2B5EF4-FFF2-40B4-BE49-F238E27FC236}">
                <a16:creationId xmlns:a16="http://schemas.microsoft.com/office/drawing/2014/main" id="{A5637EC4-E8DF-9B1D-E88E-E5A217B509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5944" y="5195076"/>
            <a:ext cx="1512455" cy="151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6331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17250-3CAC-6091-3A7C-7AEBAC0A2D70}"/>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7AF4341B-FB43-7732-617E-7AD80A08EB0E}"/>
              </a:ext>
            </a:extLst>
          </p:cNvPr>
          <p:cNvSpPr txBox="1">
            <a:spLocks noGrp="1"/>
          </p:cNvSpPr>
          <p:nvPr>
            <p:ph type="title"/>
          </p:nvPr>
        </p:nvSpPr>
        <p:spPr>
          <a:xfrm>
            <a:off x="381000" y="180975"/>
            <a:ext cx="9557182" cy="1038225"/>
          </a:xfrm>
        </p:spPr>
        <p:txBody>
          <a:bodyPr vert="horz" lIns="91440" tIns="45720" rIns="91440" bIns="45720" rtlCol="0" anchor="b">
            <a:normAutofit/>
          </a:bodyPr>
          <a:lstStyle/>
          <a:p>
            <a:r>
              <a:rPr lang="en-US" sz="2800" dirty="0"/>
              <a:t>Predictive Analytics for Market Trends</a:t>
            </a:r>
            <a:br>
              <a:rPr lang="en-US" sz="2800" dirty="0"/>
            </a:br>
            <a:endParaRPr lang="sv-SE" dirty="0"/>
          </a:p>
        </p:txBody>
      </p:sp>
      <p:sp>
        <p:nvSpPr>
          <p:cNvPr id="12" name="Text Placeholder 3">
            <a:extLst>
              <a:ext uri="{FF2B5EF4-FFF2-40B4-BE49-F238E27FC236}">
                <a16:creationId xmlns:a16="http://schemas.microsoft.com/office/drawing/2014/main" id="{2E26FEB4-B76B-697A-B06E-152CC729731A}"/>
              </a:ext>
            </a:extLst>
          </p:cNvPr>
          <p:cNvSpPr>
            <a:spLocks noGrp="1"/>
          </p:cNvSpPr>
          <p:nvPr>
            <p:ph type="body" sz="quarter" idx="17"/>
          </p:nvPr>
        </p:nvSpPr>
        <p:spPr>
          <a:xfrm>
            <a:off x="8305800" y="1419171"/>
            <a:ext cx="3886200" cy="675409"/>
          </a:xfrm>
        </p:spPr>
        <p:txBody>
          <a:bodyPr>
            <a:noAutofit/>
          </a:bodyPr>
          <a:lstStyle/>
          <a:p>
            <a:r>
              <a:rPr lang="en-US" sz="2000" dirty="0"/>
              <a:t>Examples: </a:t>
            </a:r>
            <a:br>
              <a:rPr lang="en-US" sz="2000" dirty="0"/>
            </a:br>
            <a:r>
              <a:rPr lang="en-US" sz="2000" b="1" dirty="0" err="1"/>
              <a:t>Sentieo</a:t>
            </a:r>
            <a:r>
              <a:rPr lang="en-US" sz="2000" dirty="0"/>
              <a:t> provides predictive analytics and sentiment analysis from news, filings, and reports. </a:t>
            </a:r>
            <a:r>
              <a:rPr lang="en-US" sz="2000" b="1" dirty="0" err="1"/>
              <a:t>Numerai</a:t>
            </a:r>
            <a:r>
              <a:rPr lang="en-US" sz="2000" dirty="0"/>
              <a:t> crowdsources AI models to predict stock market trends.</a:t>
            </a:r>
          </a:p>
          <a:p>
            <a:pPr>
              <a:lnSpc>
                <a:spcPct val="110000"/>
              </a:lnSpc>
            </a:pPr>
            <a:endParaRPr lang="en-US" sz="2000" dirty="0"/>
          </a:p>
        </p:txBody>
      </p:sp>
      <p:sp>
        <p:nvSpPr>
          <p:cNvPr id="2" name="Slide Number Placeholder 1" hidden="1">
            <a:extLst>
              <a:ext uri="{FF2B5EF4-FFF2-40B4-BE49-F238E27FC236}">
                <a16:creationId xmlns:a16="http://schemas.microsoft.com/office/drawing/2014/main" id="{F54ADF01-2513-9306-DF39-1B8CC0F52DA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26</a:t>
            </a:fld>
            <a:endParaRPr lang="en-IE"/>
          </a:p>
        </p:txBody>
      </p:sp>
      <p:sp>
        <p:nvSpPr>
          <p:cNvPr id="5" name="TextBox 4">
            <a:extLst>
              <a:ext uri="{FF2B5EF4-FFF2-40B4-BE49-F238E27FC236}">
                <a16:creationId xmlns:a16="http://schemas.microsoft.com/office/drawing/2014/main" id="{1F03E102-958A-79BC-32AE-1BA77FA792A4}"/>
              </a:ext>
            </a:extLst>
          </p:cNvPr>
          <p:cNvSpPr txBox="1"/>
          <p:nvPr/>
        </p:nvSpPr>
        <p:spPr>
          <a:xfrm>
            <a:off x="622300" y="1371600"/>
            <a:ext cx="7759700" cy="3785652"/>
          </a:xfrm>
          <a:prstGeom prst="rect">
            <a:avLst/>
          </a:prstGeom>
          <a:noFill/>
        </p:spPr>
        <p:txBody>
          <a:bodyPr wrap="square">
            <a:spAutoFit/>
          </a:bodyPr>
          <a:lstStyle/>
          <a:p>
            <a:r>
              <a:rPr lang="en-US" sz="2000" dirty="0"/>
              <a:t>AI uses historical financial data to forecast market movements, helping traders and investors make informed decisions. AI models analyze </a:t>
            </a:r>
            <a:r>
              <a:rPr lang="en-US" sz="2000" b="1" dirty="0"/>
              <a:t>news sentiment, economic indicators, and stock price patterns</a:t>
            </a:r>
            <a:r>
              <a:rPr lang="en-US" sz="2000" dirty="0"/>
              <a:t> to predict trends.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Limitations</a:t>
            </a:r>
            <a:r>
              <a:rPr lang="en-US" sz="2000" dirty="0"/>
              <a:t>: AI’s accuracy depends on the quality of data, and unforeseen economic events can disrupt predictions.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Risks</a:t>
            </a:r>
            <a:r>
              <a:rPr lang="en-US" sz="2000" dirty="0"/>
              <a:t>: Sudden market fluctuations can cause AI-driven trading systems to make rapid, ill-informed decisions, increasing volatility.</a:t>
            </a:r>
          </a:p>
          <a:p>
            <a:pPr>
              <a:buFont typeface="Arial" panose="020B0604020202020204" pitchFamily="34" charset="0"/>
              <a:buChar char="•"/>
            </a:pPr>
            <a:endParaRPr lang="en-US" sz="2000" dirty="0"/>
          </a:p>
        </p:txBody>
      </p:sp>
      <p:pic>
        <p:nvPicPr>
          <p:cNvPr id="12294" name="Picture 6" descr="Home | Sentieo">
            <a:extLst>
              <a:ext uri="{FF2B5EF4-FFF2-40B4-BE49-F238E27FC236}">
                <a16:creationId xmlns:a16="http://schemas.microsoft.com/office/drawing/2014/main" id="{03C205C5-17B8-EA26-FC0F-D7545CB93E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3100" y="4114800"/>
            <a:ext cx="2819400" cy="85793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Numerai : Can it Really Become the World's Last Hedge Fund? | by Trevor  Grant | Medium">
            <a:extLst>
              <a:ext uri="{FF2B5EF4-FFF2-40B4-BE49-F238E27FC236}">
                <a16:creationId xmlns:a16="http://schemas.microsoft.com/office/drawing/2014/main" id="{E4F6A4B0-4885-0F2F-CF56-FA3C13806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3100" y="4972734"/>
            <a:ext cx="2514600" cy="69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6808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F86-5CB3-DBCB-332E-19C8610DFA42}"/>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822ED180-F7FE-BE9A-F25E-3426884E86A6}"/>
              </a:ext>
            </a:extLst>
          </p:cNvPr>
          <p:cNvSpPr txBox="1">
            <a:spLocks noGrp="1"/>
          </p:cNvSpPr>
          <p:nvPr>
            <p:ph type="title"/>
          </p:nvPr>
        </p:nvSpPr>
        <p:spPr>
          <a:xfrm>
            <a:off x="334963" y="38100"/>
            <a:ext cx="9557182" cy="1038225"/>
          </a:xfrm>
        </p:spPr>
        <p:txBody>
          <a:bodyPr vert="horz" lIns="91440" tIns="45720" rIns="91440" bIns="45720" rtlCol="0" anchor="b">
            <a:normAutofit/>
          </a:bodyPr>
          <a:lstStyle/>
          <a:p>
            <a:pPr marL="52705"/>
            <a:r>
              <a:rPr lang="sv-SE" sz="2800" dirty="0" err="1"/>
              <a:t>Algorithmic</a:t>
            </a:r>
            <a:r>
              <a:rPr lang="sv-SE" sz="2800" dirty="0"/>
              <a:t> Trading APIs &amp; AI Assistants</a:t>
            </a:r>
            <a:endParaRPr lang="sv-SE" dirty="0"/>
          </a:p>
        </p:txBody>
      </p:sp>
      <p:sp>
        <p:nvSpPr>
          <p:cNvPr id="12" name="Text Placeholder 3">
            <a:extLst>
              <a:ext uri="{FF2B5EF4-FFF2-40B4-BE49-F238E27FC236}">
                <a16:creationId xmlns:a16="http://schemas.microsoft.com/office/drawing/2014/main" id="{C1BD5F6A-278B-2FF2-3DA4-2475CD7A021D}"/>
              </a:ext>
            </a:extLst>
          </p:cNvPr>
          <p:cNvSpPr>
            <a:spLocks noGrp="1"/>
          </p:cNvSpPr>
          <p:nvPr>
            <p:ph type="body" sz="quarter" idx="17"/>
          </p:nvPr>
        </p:nvSpPr>
        <p:spPr>
          <a:xfrm>
            <a:off x="334963" y="1381991"/>
            <a:ext cx="7437437" cy="675409"/>
          </a:xfrm>
        </p:spPr>
        <p:txBody>
          <a:bodyPr>
            <a:noAutofit/>
          </a:bodyPr>
          <a:lstStyle/>
          <a:p>
            <a:endParaRPr lang="sv-SE" sz="2000" b="1" dirty="0"/>
          </a:p>
          <a:p>
            <a:r>
              <a:rPr lang="sv-SE" sz="2000" b="1" dirty="0" err="1"/>
              <a:t>MetaTrader</a:t>
            </a:r>
            <a:r>
              <a:rPr lang="sv-SE" sz="2000" b="1" dirty="0"/>
              <a:t> 5 (MT5 AI </a:t>
            </a:r>
            <a:r>
              <a:rPr lang="sv-SE" sz="2000" b="1" dirty="0" err="1"/>
              <a:t>Plugins</a:t>
            </a:r>
            <a:r>
              <a:rPr lang="sv-SE" sz="2000" b="1" dirty="0"/>
              <a:t>)</a:t>
            </a:r>
            <a:r>
              <a:rPr lang="sv-SE" sz="2000" dirty="0"/>
              <a:t> – AI-</a:t>
            </a:r>
            <a:r>
              <a:rPr lang="sv-SE" sz="2000" dirty="0" err="1"/>
              <a:t>powered</a:t>
            </a:r>
            <a:r>
              <a:rPr lang="sv-SE" sz="2000" dirty="0"/>
              <a:t> trading bots for </a:t>
            </a:r>
            <a:r>
              <a:rPr lang="sv-SE" sz="2000" dirty="0" err="1"/>
              <a:t>automated</a:t>
            </a:r>
            <a:r>
              <a:rPr lang="sv-SE" sz="2000" dirty="0"/>
              <a:t> </a:t>
            </a:r>
            <a:r>
              <a:rPr lang="sv-SE" sz="2000" dirty="0" err="1"/>
              <a:t>forex</a:t>
            </a:r>
            <a:r>
              <a:rPr lang="sv-SE" sz="2000" dirty="0"/>
              <a:t> and stock trading.</a:t>
            </a:r>
          </a:p>
          <a:p>
            <a:endParaRPr lang="sv-SE" sz="2000" dirty="0"/>
          </a:p>
          <a:p>
            <a:r>
              <a:rPr lang="sv-SE" sz="2000" b="1" dirty="0"/>
              <a:t>IBM Watson for </a:t>
            </a:r>
            <a:r>
              <a:rPr lang="sv-SE" sz="2000" b="1" dirty="0" err="1"/>
              <a:t>Financial</a:t>
            </a:r>
            <a:r>
              <a:rPr lang="sv-SE" sz="2000" b="1" dirty="0"/>
              <a:t> Services</a:t>
            </a:r>
            <a:r>
              <a:rPr lang="sv-SE" sz="2000" dirty="0"/>
              <a:t> – AI </a:t>
            </a:r>
            <a:r>
              <a:rPr lang="sv-SE" sz="2000" dirty="0" err="1"/>
              <a:t>assistant</a:t>
            </a:r>
            <a:r>
              <a:rPr lang="sv-SE" sz="2000" dirty="0"/>
              <a:t> for </a:t>
            </a:r>
            <a:r>
              <a:rPr lang="sv-SE" sz="2000" dirty="0" err="1"/>
              <a:t>compliance</a:t>
            </a:r>
            <a:r>
              <a:rPr lang="sv-SE" sz="2000" dirty="0"/>
              <a:t>, risk </a:t>
            </a:r>
            <a:r>
              <a:rPr lang="sv-SE" sz="2000" dirty="0" err="1"/>
              <a:t>analysis</a:t>
            </a:r>
            <a:r>
              <a:rPr lang="sv-SE" sz="2000" dirty="0"/>
              <a:t>, and portfolio </a:t>
            </a:r>
            <a:r>
              <a:rPr lang="sv-SE" sz="2000" dirty="0" err="1"/>
              <a:t>optimization</a:t>
            </a:r>
            <a:r>
              <a:rPr lang="sv-SE" sz="2000" dirty="0"/>
              <a:t>.</a:t>
            </a:r>
          </a:p>
          <a:p>
            <a:endParaRPr lang="sv-SE" sz="2000" dirty="0"/>
          </a:p>
          <a:p>
            <a:r>
              <a:rPr lang="sv-SE" sz="2000" b="1" dirty="0"/>
              <a:t>H2O.ai</a:t>
            </a:r>
            <a:r>
              <a:rPr lang="sv-SE" sz="2000" dirty="0"/>
              <a:t> – </a:t>
            </a:r>
            <a:r>
              <a:rPr lang="sv-SE" sz="2000" dirty="0" err="1"/>
              <a:t>Open</a:t>
            </a:r>
            <a:r>
              <a:rPr lang="sv-SE" sz="2000" dirty="0"/>
              <a:t>-source AI </a:t>
            </a:r>
            <a:r>
              <a:rPr lang="sv-SE" sz="2000" dirty="0" err="1"/>
              <a:t>platform</a:t>
            </a:r>
            <a:r>
              <a:rPr lang="sv-SE" sz="2000" dirty="0"/>
              <a:t> </a:t>
            </a:r>
            <a:r>
              <a:rPr lang="sv-SE" sz="2000" dirty="0" err="1"/>
              <a:t>used</a:t>
            </a:r>
            <a:r>
              <a:rPr lang="sv-SE" sz="2000" dirty="0"/>
              <a:t> for </a:t>
            </a:r>
            <a:r>
              <a:rPr lang="sv-SE" sz="2000" dirty="0" err="1"/>
              <a:t>financial</a:t>
            </a:r>
            <a:r>
              <a:rPr lang="sv-SE" sz="2000" dirty="0"/>
              <a:t> </a:t>
            </a:r>
            <a:r>
              <a:rPr lang="sv-SE" sz="2000" dirty="0" err="1"/>
              <a:t>modeling</a:t>
            </a:r>
            <a:r>
              <a:rPr lang="sv-SE" sz="2000" dirty="0"/>
              <a:t>, </a:t>
            </a:r>
            <a:r>
              <a:rPr lang="sv-SE" sz="2000" dirty="0" err="1"/>
              <a:t>fraud</a:t>
            </a:r>
            <a:r>
              <a:rPr lang="sv-SE" sz="2000" dirty="0"/>
              <a:t> </a:t>
            </a:r>
            <a:r>
              <a:rPr lang="sv-SE" sz="2000" dirty="0" err="1"/>
              <a:t>detection</a:t>
            </a:r>
            <a:r>
              <a:rPr lang="sv-SE" sz="2000" dirty="0"/>
              <a:t>, and </a:t>
            </a:r>
            <a:r>
              <a:rPr lang="sv-SE" sz="2000" dirty="0" err="1"/>
              <a:t>credit</a:t>
            </a:r>
            <a:r>
              <a:rPr lang="sv-SE" sz="2000" dirty="0"/>
              <a:t> </a:t>
            </a:r>
            <a:r>
              <a:rPr lang="sv-SE" sz="2000" dirty="0" err="1"/>
              <a:t>scoring</a:t>
            </a:r>
            <a:r>
              <a:rPr lang="sv-SE" sz="2000" dirty="0"/>
              <a:t>.</a:t>
            </a:r>
          </a:p>
        </p:txBody>
      </p:sp>
      <p:sp>
        <p:nvSpPr>
          <p:cNvPr id="2" name="Slide Number Placeholder 1" hidden="1">
            <a:extLst>
              <a:ext uri="{FF2B5EF4-FFF2-40B4-BE49-F238E27FC236}">
                <a16:creationId xmlns:a16="http://schemas.microsoft.com/office/drawing/2014/main" id="{E91016DE-0385-6923-F07A-7346ADEEA887}"/>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27</a:t>
            </a:fld>
            <a:endParaRPr lang="en-IE"/>
          </a:p>
        </p:txBody>
      </p:sp>
      <p:pic>
        <p:nvPicPr>
          <p:cNvPr id="14338" name="Picture 2" descr="MetaTrader 5 Trading Platform for Forex, Stocks, Futures">
            <a:extLst>
              <a:ext uri="{FF2B5EF4-FFF2-40B4-BE49-F238E27FC236}">
                <a16:creationId xmlns:a16="http://schemas.microsoft.com/office/drawing/2014/main" id="{BAA03B1D-4781-7CF9-26DD-86D768C371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1600200"/>
            <a:ext cx="243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Key IBM Platforms and Their Transformative Applications Across Industries -  Part I">
            <a:extLst>
              <a:ext uri="{FF2B5EF4-FFF2-40B4-BE49-F238E27FC236}">
                <a16:creationId xmlns:a16="http://schemas.microsoft.com/office/drawing/2014/main" id="{77B531CB-44AE-F952-7A40-EFE0FA5372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4706" y="3200400"/>
            <a:ext cx="2435694"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Buy and sell H2O.ai stock | Hiive">
            <a:extLst>
              <a:ext uri="{FF2B5EF4-FFF2-40B4-BE49-F238E27FC236}">
                <a16:creationId xmlns:a16="http://schemas.microsoft.com/office/drawing/2014/main" id="{F9AD2F7F-7EF4-8172-D9FF-BB830789A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700" y="4597940"/>
            <a:ext cx="2425700" cy="109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47482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86D3-4841-6377-B873-C9F289901B39}"/>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015A1744-9238-0066-63C7-38C9E39C2506}"/>
              </a:ext>
            </a:extLst>
          </p:cNvPr>
          <p:cNvSpPr txBox="1">
            <a:spLocks noGrp="1"/>
          </p:cNvSpPr>
          <p:nvPr>
            <p:ph type="title"/>
          </p:nvPr>
        </p:nvSpPr>
        <p:spPr>
          <a:xfrm>
            <a:off x="334963" y="38100"/>
            <a:ext cx="9557182" cy="1038225"/>
          </a:xfrm>
        </p:spPr>
        <p:txBody>
          <a:bodyPr vert="horz" lIns="91440" tIns="45720" rIns="91440" bIns="45720" rtlCol="0" anchor="b">
            <a:normAutofit/>
          </a:bodyPr>
          <a:lstStyle/>
          <a:p>
            <a:pPr marL="52705"/>
            <a:r>
              <a:rPr lang="sv-SE" dirty="0"/>
              <a:t> </a:t>
            </a:r>
            <a:r>
              <a:rPr lang="en-US" dirty="0"/>
              <a:t>AI-driven </a:t>
            </a:r>
            <a:r>
              <a:rPr lang="sv-SE" sz="2800" dirty="0" err="1"/>
              <a:t>Fraud</a:t>
            </a:r>
            <a:r>
              <a:rPr lang="sv-SE" sz="2800" dirty="0"/>
              <a:t> </a:t>
            </a:r>
            <a:r>
              <a:rPr lang="sv-SE" sz="2800" dirty="0" err="1"/>
              <a:t>Detection</a:t>
            </a:r>
            <a:r>
              <a:rPr lang="sv-SE" sz="2800" dirty="0"/>
              <a:t> &amp; </a:t>
            </a:r>
            <a:r>
              <a:rPr lang="sv-SE" sz="2800" dirty="0" err="1"/>
              <a:t>Compliance</a:t>
            </a:r>
            <a:r>
              <a:rPr lang="sv-SE" sz="2800" dirty="0"/>
              <a:t> Tools</a:t>
            </a:r>
            <a:endParaRPr lang="sv-SE" dirty="0"/>
          </a:p>
        </p:txBody>
      </p:sp>
      <p:sp>
        <p:nvSpPr>
          <p:cNvPr id="12" name="Text Placeholder 3">
            <a:extLst>
              <a:ext uri="{FF2B5EF4-FFF2-40B4-BE49-F238E27FC236}">
                <a16:creationId xmlns:a16="http://schemas.microsoft.com/office/drawing/2014/main" id="{043EC709-CB52-3E91-46E0-6E9EA1854A87}"/>
              </a:ext>
            </a:extLst>
          </p:cNvPr>
          <p:cNvSpPr>
            <a:spLocks noGrp="1"/>
          </p:cNvSpPr>
          <p:nvPr>
            <p:ph type="body" sz="quarter" idx="17"/>
          </p:nvPr>
        </p:nvSpPr>
        <p:spPr>
          <a:xfrm>
            <a:off x="334963" y="1381991"/>
            <a:ext cx="7437437" cy="675409"/>
          </a:xfrm>
        </p:spPr>
        <p:txBody>
          <a:bodyPr>
            <a:noAutofit/>
          </a:bodyPr>
          <a:lstStyle/>
          <a:p>
            <a:endParaRPr lang="sv-SE" sz="2000" b="1" dirty="0"/>
          </a:p>
          <a:p>
            <a:r>
              <a:rPr lang="sv-SE" sz="2000" b="1" dirty="0" err="1"/>
              <a:t>Darktrace</a:t>
            </a:r>
            <a:r>
              <a:rPr lang="sv-SE" sz="2000" dirty="0"/>
              <a:t> – AI-</a:t>
            </a:r>
            <a:r>
              <a:rPr lang="sv-SE" sz="2000" dirty="0" err="1"/>
              <a:t>powered</a:t>
            </a:r>
            <a:r>
              <a:rPr lang="sv-SE" sz="2000" dirty="0"/>
              <a:t> </a:t>
            </a:r>
            <a:r>
              <a:rPr lang="sv-SE" sz="2000" dirty="0" err="1"/>
              <a:t>cybersecurity</a:t>
            </a:r>
            <a:r>
              <a:rPr lang="sv-SE" sz="2000" dirty="0"/>
              <a:t> for </a:t>
            </a:r>
            <a:r>
              <a:rPr lang="sv-SE" sz="2000" dirty="0" err="1"/>
              <a:t>financial</a:t>
            </a:r>
            <a:r>
              <a:rPr lang="sv-SE" sz="2000" dirty="0"/>
              <a:t> </a:t>
            </a:r>
            <a:r>
              <a:rPr lang="sv-SE" sz="2000" dirty="0" err="1"/>
              <a:t>fraud</a:t>
            </a:r>
            <a:r>
              <a:rPr lang="sv-SE" sz="2000" dirty="0"/>
              <a:t> </a:t>
            </a:r>
            <a:r>
              <a:rPr lang="sv-SE" sz="2000" dirty="0" err="1"/>
              <a:t>detection</a:t>
            </a:r>
            <a:r>
              <a:rPr lang="sv-SE" sz="2000" dirty="0"/>
              <a:t> and risk </a:t>
            </a:r>
            <a:r>
              <a:rPr lang="sv-SE" sz="2000" dirty="0" err="1"/>
              <a:t>mitigation</a:t>
            </a:r>
            <a:r>
              <a:rPr lang="sv-SE" sz="2000" dirty="0"/>
              <a:t>.</a:t>
            </a:r>
          </a:p>
          <a:p>
            <a:endParaRPr lang="sv-SE" sz="2000" dirty="0"/>
          </a:p>
          <a:p>
            <a:r>
              <a:rPr lang="sv-SE" sz="2000" b="1" dirty="0"/>
              <a:t>FICO Falcon </a:t>
            </a:r>
            <a:r>
              <a:rPr lang="sv-SE" sz="2000" b="1" dirty="0" err="1"/>
              <a:t>Fraud</a:t>
            </a:r>
            <a:r>
              <a:rPr lang="sv-SE" sz="2000" b="1" dirty="0"/>
              <a:t> Manager</a:t>
            </a:r>
            <a:r>
              <a:rPr lang="sv-SE" sz="2000" dirty="0"/>
              <a:t> – AI </a:t>
            </a:r>
            <a:r>
              <a:rPr lang="sv-SE" sz="2000" dirty="0" err="1"/>
              <a:t>tool</a:t>
            </a:r>
            <a:r>
              <a:rPr lang="sv-SE" sz="2000" dirty="0"/>
              <a:t> for real-</a:t>
            </a:r>
            <a:r>
              <a:rPr lang="sv-SE" sz="2000" dirty="0" err="1"/>
              <a:t>time</a:t>
            </a:r>
            <a:r>
              <a:rPr lang="sv-SE" sz="2000" dirty="0"/>
              <a:t> </a:t>
            </a:r>
            <a:r>
              <a:rPr lang="sv-SE" sz="2000" dirty="0" err="1"/>
              <a:t>fraud</a:t>
            </a:r>
            <a:r>
              <a:rPr lang="sv-SE" sz="2000" dirty="0"/>
              <a:t> </a:t>
            </a:r>
            <a:r>
              <a:rPr lang="sv-SE" sz="2000" dirty="0" err="1"/>
              <a:t>detection</a:t>
            </a:r>
            <a:r>
              <a:rPr lang="sv-SE" sz="2000" dirty="0"/>
              <a:t> in </a:t>
            </a:r>
            <a:r>
              <a:rPr lang="sv-SE" sz="2000" dirty="0" err="1"/>
              <a:t>banking</a:t>
            </a:r>
            <a:r>
              <a:rPr lang="sv-SE" sz="2000" dirty="0"/>
              <a:t> </a:t>
            </a:r>
            <a:r>
              <a:rPr lang="sv-SE" sz="2000" dirty="0" err="1"/>
              <a:t>transactions</a:t>
            </a:r>
            <a:r>
              <a:rPr lang="sv-SE" sz="2000" dirty="0"/>
              <a:t>.</a:t>
            </a:r>
          </a:p>
          <a:p>
            <a:endParaRPr lang="sv-SE" sz="2000" dirty="0"/>
          </a:p>
          <a:p>
            <a:r>
              <a:rPr lang="sv-SE" sz="2000" b="1" dirty="0"/>
              <a:t>Zest AI</a:t>
            </a:r>
            <a:r>
              <a:rPr lang="sv-SE" sz="2000" dirty="0"/>
              <a:t> – </a:t>
            </a:r>
            <a:r>
              <a:rPr lang="sv-SE" sz="2000" dirty="0" err="1"/>
              <a:t>Uses</a:t>
            </a:r>
            <a:r>
              <a:rPr lang="sv-SE" sz="2000" dirty="0"/>
              <a:t> AI to </a:t>
            </a:r>
            <a:r>
              <a:rPr lang="sv-SE" sz="2000" dirty="0" err="1"/>
              <a:t>assess</a:t>
            </a:r>
            <a:r>
              <a:rPr lang="sv-SE" sz="2000" dirty="0"/>
              <a:t> </a:t>
            </a:r>
            <a:r>
              <a:rPr lang="sv-SE" sz="2000" dirty="0" err="1"/>
              <a:t>credit</a:t>
            </a:r>
            <a:r>
              <a:rPr lang="sv-SE" sz="2000" dirty="0"/>
              <a:t> risk and </a:t>
            </a:r>
            <a:r>
              <a:rPr lang="sv-SE" sz="2000" dirty="0" err="1"/>
              <a:t>enhance</a:t>
            </a:r>
            <a:r>
              <a:rPr lang="sv-SE" sz="2000" dirty="0"/>
              <a:t> </a:t>
            </a:r>
            <a:r>
              <a:rPr lang="sv-SE" sz="2000" dirty="0" err="1"/>
              <a:t>lending</a:t>
            </a:r>
            <a:r>
              <a:rPr lang="sv-SE" sz="2000" dirty="0"/>
              <a:t> </a:t>
            </a:r>
            <a:r>
              <a:rPr lang="sv-SE" sz="2000" dirty="0" err="1"/>
              <a:t>decisions</a:t>
            </a:r>
            <a:r>
              <a:rPr lang="sv-SE" sz="2000" dirty="0"/>
              <a:t>.</a:t>
            </a:r>
          </a:p>
        </p:txBody>
      </p:sp>
      <p:sp>
        <p:nvSpPr>
          <p:cNvPr id="2" name="Slide Number Placeholder 1" hidden="1">
            <a:extLst>
              <a:ext uri="{FF2B5EF4-FFF2-40B4-BE49-F238E27FC236}">
                <a16:creationId xmlns:a16="http://schemas.microsoft.com/office/drawing/2014/main" id="{2277E64C-56D0-92D7-1349-53AC469FC2B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28</a:t>
            </a:fld>
            <a:endParaRPr lang="en-IE"/>
          </a:p>
        </p:txBody>
      </p:sp>
      <p:pic>
        <p:nvPicPr>
          <p:cNvPr id="11266" name="Picture 2" descr="Darktrace - Cybersecurity Excellence Awards">
            <a:extLst>
              <a:ext uri="{FF2B5EF4-FFF2-40B4-BE49-F238E27FC236}">
                <a16:creationId xmlns:a16="http://schemas.microsoft.com/office/drawing/2014/main" id="{70203C05-2077-355B-4F93-AED14B8405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1745095"/>
            <a:ext cx="34925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CO Amplifies Financial Crime Protection with New Suite of Solutions">
            <a:extLst>
              <a:ext uri="{FF2B5EF4-FFF2-40B4-BE49-F238E27FC236}">
                <a16:creationId xmlns:a16="http://schemas.microsoft.com/office/drawing/2014/main" id="{52EA8140-D576-F008-1F2E-50F3CD5A0C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0" y="2884276"/>
            <a:ext cx="3492500" cy="128640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Zest AI Announces $200 Million Growth Investment from Insight Partners">
            <a:extLst>
              <a:ext uri="{FF2B5EF4-FFF2-40B4-BE49-F238E27FC236}">
                <a16:creationId xmlns:a16="http://schemas.microsoft.com/office/drawing/2014/main" id="{DAAA5B56-7C17-0A4B-6336-2A2AE1868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1000" y="4330605"/>
            <a:ext cx="2814637" cy="147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2992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81558-DCA6-13D0-8678-770ED9C4B46D}"/>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D2D26045-0622-346B-820B-EAA9F586E0BC}"/>
              </a:ext>
            </a:extLst>
          </p:cNvPr>
          <p:cNvSpPr txBox="1">
            <a:spLocks noGrp="1"/>
          </p:cNvSpPr>
          <p:nvPr>
            <p:ph type="title"/>
          </p:nvPr>
        </p:nvSpPr>
        <p:spPr>
          <a:xfrm>
            <a:off x="334963" y="38100"/>
            <a:ext cx="9557182" cy="1038225"/>
          </a:xfrm>
        </p:spPr>
        <p:txBody>
          <a:bodyPr vert="horz" lIns="91440" tIns="45720" rIns="91440" bIns="45720" rtlCol="0" anchor="b">
            <a:normAutofit/>
          </a:bodyPr>
          <a:lstStyle/>
          <a:p>
            <a:pPr marL="52705"/>
            <a:r>
              <a:rPr lang="sv-SE" dirty="0"/>
              <a:t>Risks </a:t>
            </a:r>
            <a:r>
              <a:rPr lang="en-US" sz="2800" dirty="0"/>
              <a:t>and Limitations of AI in Financial Decision-Making:</a:t>
            </a:r>
            <a:endParaRPr lang="sv-SE" dirty="0"/>
          </a:p>
        </p:txBody>
      </p:sp>
      <p:sp>
        <p:nvSpPr>
          <p:cNvPr id="12" name="Text Placeholder 3">
            <a:extLst>
              <a:ext uri="{FF2B5EF4-FFF2-40B4-BE49-F238E27FC236}">
                <a16:creationId xmlns:a16="http://schemas.microsoft.com/office/drawing/2014/main" id="{0B76F444-BCBE-4B1A-048E-05EDAB6AC02E}"/>
              </a:ext>
            </a:extLst>
          </p:cNvPr>
          <p:cNvSpPr>
            <a:spLocks noGrp="1"/>
          </p:cNvSpPr>
          <p:nvPr>
            <p:ph type="body" sz="quarter" idx="17"/>
          </p:nvPr>
        </p:nvSpPr>
        <p:spPr>
          <a:xfrm>
            <a:off x="533400" y="1376795"/>
            <a:ext cx="8839200" cy="4104409"/>
          </a:xfrm>
        </p:spPr>
        <p:txBody>
          <a:bodyPr>
            <a:noAutofit/>
          </a:bodyPr>
          <a:lstStyle/>
          <a:p>
            <a:pPr>
              <a:buFont typeface="Arial" panose="020B0604020202020204" pitchFamily="34" charset="0"/>
              <a:buChar char="•"/>
            </a:pPr>
            <a:r>
              <a:rPr lang="en-US" sz="2000" b="1" dirty="0"/>
              <a:t>Data Bias</a:t>
            </a:r>
            <a:r>
              <a:rPr lang="en-US" sz="2000" dirty="0"/>
              <a:t>: AI models trained on biased historical data may reinforce inequalities in credit scoring and loan approvals.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Lack of Transparency</a:t>
            </a:r>
            <a:r>
              <a:rPr lang="en-US" sz="2000" dirty="0"/>
              <a:t>: Many AI-driven financial models function as “black boxes,” making it difficult to explain decisions.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Regulatory Challenges</a:t>
            </a:r>
            <a:r>
              <a:rPr lang="en-US" sz="2000" dirty="0"/>
              <a:t>: Financial institutions must navigate strict regulations to ensure AI systems comply with risk management and consumer protection laws.</a:t>
            </a:r>
          </a:p>
          <a:p>
            <a:pPr>
              <a:lnSpc>
                <a:spcPct val="110000"/>
              </a:lnSpc>
            </a:pPr>
            <a:endParaRPr lang="en-US" sz="2000" dirty="0"/>
          </a:p>
        </p:txBody>
      </p:sp>
      <p:sp>
        <p:nvSpPr>
          <p:cNvPr id="2" name="Slide Number Placeholder 1" hidden="1">
            <a:extLst>
              <a:ext uri="{FF2B5EF4-FFF2-40B4-BE49-F238E27FC236}">
                <a16:creationId xmlns:a16="http://schemas.microsoft.com/office/drawing/2014/main" id="{40C1F158-591C-50BA-CFFC-11CAC9CEC19A}"/>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29</a:t>
            </a:fld>
            <a:endParaRPr lang="en-IE"/>
          </a:p>
        </p:txBody>
      </p:sp>
    </p:spTree>
    <p:extLst>
      <p:ext uri="{BB962C8B-B14F-4D97-AF65-F5344CB8AC3E}">
        <p14:creationId xmlns:p14="http://schemas.microsoft.com/office/powerpoint/2010/main" val="177676783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05CC4-7835-B803-E983-B763ED3BE27A}"/>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7C420C8F-2B50-9524-DA3A-5AB0E682DAA8}"/>
              </a:ext>
            </a:extLst>
          </p:cNvPr>
          <p:cNvSpPr txBox="1">
            <a:spLocks noGrp="1"/>
          </p:cNvSpPr>
          <p:nvPr>
            <p:ph type="title"/>
          </p:nvPr>
        </p:nvSpPr>
        <p:spPr>
          <a:xfrm>
            <a:off x="363985" y="505327"/>
            <a:ext cx="8286720" cy="1155032"/>
          </a:xfrm>
        </p:spPr>
        <p:txBody>
          <a:bodyPr vert="horz" lIns="91440" tIns="45720" rIns="91440" bIns="45720" rtlCol="0" anchor="b">
            <a:normAutofit/>
          </a:bodyPr>
          <a:lstStyle/>
          <a:p>
            <a:pPr marL="52705"/>
            <a:r>
              <a:rPr lang="sv-SE" spc="-10" dirty="0" err="1">
                <a:solidFill>
                  <a:schemeClr val="accent1"/>
                </a:solidFill>
              </a:rPr>
              <a:t>Introduction</a:t>
            </a:r>
            <a:endParaRPr lang="sv-SE" spc="-10" dirty="0">
              <a:solidFill>
                <a:schemeClr val="accent1"/>
              </a:solidFill>
            </a:endParaRPr>
          </a:p>
        </p:txBody>
      </p:sp>
      <p:sp>
        <p:nvSpPr>
          <p:cNvPr id="10" name="Text Placeholder 2">
            <a:extLst>
              <a:ext uri="{FF2B5EF4-FFF2-40B4-BE49-F238E27FC236}">
                <a16:creationId xmlns:a16="http://schemas.microsoft.com/office/drawing/2014/main" id="{D21D419B-D7E5-646A-7811-1180B8D1DB76}"/>
              </a:ext>
            </a:extLst>
          </p:cNvPr>
          <p:cNvSpPr>
            <a:spLocks noGrp="1"/>
          </p:cNvSpPr>
          <p:nvPr>
            <p:ph sz="half" idx="1"/>
          </p:nvPr>
        </p:nvSpPr>
        <p:spPr>
          <a:xfrm>
            <a:off x="363984" y="1825625"/>
            <a:ext cx="7408416" cy="4226259"/>
          </a:xfrm>
        </p:spPr>
        <p:txBody>
          <a:bodyPr>
            <a:normAutofit fontScale="92500" lnSpcReduction="10000"/>
          </a:bodyPr>
          <a:lstStyle/>
          <a:p>
            <a:pPr marL="0" indent="0">
              <a:buNone/>
            </a:pPr>
            <a:r>
              <a:rPr lang="en-US" b="1" dirty="0"/>
              <a:t>Importance of AI in business decision-making:</a:t>
            </a:r>
          </a:p>
          <a:p>
            <a:pPr>
              <a:buFont typeface="Arial" panose="020B0604020202020204" pitchFamily="34" charset="0"/>
              <a:buChar char="•"/>
            </a:pPr>
            <a:r>
              <a:rPr lang="en-US" b="1" dirty="0"/>
              <a:t>Data-driven insights</a:t>
            </a:r>
            <a:r>
              <a:rPr lang="en-US" dirty="0"/>
              <a:t>: AI helps businesses analyze vast amounts of data for better decision-making.</a:t>
            </a:r>
          </a:p>
          <a:p>
            <a:pPr>
              <a:buFont typeface="Arial" panose="020B0604020202020204" pitchFamily="34" charset="0"/>
              <a:buChar char="•"/>
            </a:pPr>
            <a:r>
              <a:rPr lang="en-US" b="1" dirty="0"/>
              <a:t>Automation</a:t>
            </a:r>
            <a:r>
              <a:rPr lang="en-US" dirty="0"/>
              <a:t>: AI streamlines repetitive tasks, improving efficiency and reducing costs.</a:t>
            </a:r>
          </a:p>
          <a:p>
            <a:pPr>
              <a:buFont typeface="Arial" panose="020B0604020202020204" pitchFamily="34" charset="0"/>
              <a:buChar char="•"/>
            </a:pPr>
            <a:r>
              <a:rPr lang="en-US" b="1" dirty="0"/>
              <a:t>Competitive</a:t>
            </a:r>
            <a:r>
              <a:rPr lang="en-US" dirty="0"/>
              <a:t> </a:t>
            </a:r>
            <a:r>
              <a:rPr lang="en-US" b="1" dirty="0"/>
              <a:t>advantage</a:t>
            </a:r>
            <a:r>
              <a:rPr lang="en-US" dirty="0"/>
              <a:t>: Companies adopting AI can optimize operations, enhance customer experiences, and drive innovation.</a:t>
            </a:r>
          </a:p>
          <a:p>
            <a:pPr>
              <a:buFont typeface="Arial" panose="020B0604020202020204" pitchFamily="34" charset="0"/>
              <a:buChar char="•"/>
            </a:pPr>
            <a:r>
              <a:rPr lang="en-US" b="1" dirty="0"/>
              <a:t>Risk</a:t>
            </a:r>
            <a:r>
              <a:rPr lang="en-US" dirty="0"/>
              <a:t> </a:t>
            </a:r>
            <a:r>
              <a:rPr lang="en-US" b="1" dirty="0"/>
              <a:t>mitigation</a:t>
            </a:r>
            <a:r>
              <a:rPr lang="en-US" dirty="0"/>
              <a:t>: AI-powered fraud detection and cybersecurity tools help prevent financial and security risks.</a:t>
            </a:r>
          </a:p>
        </p:txBody>
      </p:sp>
      <p:sp>
        <p:nvSpPr>
          <p:cNvPr id="2" name="Slide Number Placeholder 1" hidden="1">
            <a:extLst>
              <a:ext uri="{FF2B5EF4-FFF2-40B4-BE49-F238E27FC236}">
                <a16:creationId xmlns:a16="http://schemas.microsoft.com/office/drawing/2014/main" id="{B8418A76-58C4-B8DB-860E-5E6842D08731}"/>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a:t>
            </a:fld>
            <a:endParaRPr lang="en-IE"/>
          </a:p>
        </p:txBody>
      </p:sp>
      <p:pic>
        <p:nvPicPr>
          <p:cNvPr id="5" name="Picture 4">
            <a:extLst>
              <a:ext uri="{FF2B5EF4-FFF2-40B4-BE49-F238E27FC236}">
                <a16:creationId xmlns:a16="http://schemas.microsoft.com/office/drawing/2014/main" id="{B1B0B72A-1F2C-09E4-6102-F5BD1CE5A5BA}"/>
              </a:ext>
            </a:extLst>
          </p:cNvPr>
          <p:cNvPicPr>
            <a:picLocks noChangeAspect="1"/>
          </p:cNvPicPr>
          <p:nvPr/>
        </p:nvPicPr>
        <p:blipFill>
          <a:blip r:embed="rId2"/>
          <a:stretch>
            <a:fillRect/>
          </a:stretch>
        </p:blipFill>
        <p:spPr>
          <a:xfrm>
            <a:off x="8178359" y="2438400"/>
            <a:ext cx="3091721" cy="2057400"/>
          </a:xfrm>
          <a:prstGeom prst="rect">
            <a:avLst/>
          </a:prstGeom>
        </p:spPr>
      </p:pic>
    </p:spTree>
    <p:extLst>
      <p:ext uri="{BB962C8B-B14F-4D97-AF65-F5344CB8AC3E}">
        <p14:creationId xmlns:p14="http://schemas.microsoft.com/office/powerpoint/2010/main" val="316265536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8A344-6887-9810-A401-6B6310F371CA}"/>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024AEF25-563B-7AB7-1D9F-A30CE3461DAA}"/>
              </a:ext>
            </a:extLst>
          </p:cNvPr>
          <p:cNvSpPr txBox="1">
            <a:spLocks noGrp="1"/>
          </p:cNvSpPr>
          <p:nvPr>
            <p:ph type="title"/>
          </p:nvPr>
        </p:nvSpPr>
        <p:spPr>
          <a:xfrm>
            <a:off x="334964" y="333375"/>
            <a:ext cx="9557182" cy="1038225"/>
          </a:xfrm>
        </p:spPr>
        <p:txBody>
          <a:bodyPr vert="horz" lIns="91440" tIns="45720" rIns="91440" bIns="45720" rtlCol="0" anchor="b">
            <a:normAutofit/>
          </a:bodyPr>
          <a:lstStyle/>
          <a:p>
            <a:pPr marL="52705"/>
            <a:r>
              <a:rPr lang="en-US" dirty="0"/>
              <a:t>Decision Framework for Choosing AI Tools</a:t>
            </a:r>
            <a:endParaRPr lang="sv-SE" dirty="0"/>
          </a:p>
        </p:txBody>
      </p:sp>
      <p:sp>
        <p:nvSpPr>
          <p:cNvPr id="11" name="Text Placeholder 3">
            <a:extLst>
              <a:ext uri="{FF2B5EF4-FFF2-40B4-BE49-F238E27FC236}">
                <a16:creationId xmlns:a16="http://schemas.microsoft.com/office/drawing/2014/main" id="{BD20BAE4-7DB7-5765-E62C-707723C8F05E}"/>
              </a:ext>
            </a:extLst>
          </p:cNvPr>
          <p:cNvSpPr>
            <a:spLocks noGrp="1"/>
          </p:cNvSpPr>
          <p:nvPr>
            <p:ph type="body" sz="quarter" idx="17"/>
          </p:nvPr>
        </p:nvSpPr>
        <p:spPr>
          <a:xfrm>
            <a:off x="334963" y="1381991"/>
            <a:ext cx="9546792" cy="675409"/>
          </a:xfrm>
        </p:spPr>
        <p:txBody>
          <a:bodyPr/>
          <a:lstStyle/>
          <a:p>
            <a:endParaRPr lang="en-US"/>
          </a:p>
        </p:txBody>
      </p:sp>
      <p:sp>
        <p:nvSpPr>
          <p:cNvPr id="2" name="Slide Number Placeholder 1" hidden="1">
            <a:extLst>
              <a:ext uri="{FF2B5EF4-FFF2-40B4-BE49-F238E27FC236}">
                <a16:creationId xmlns:a16="http://schemas.microsoft.com/office/drawing/2014/main" id="{9C45AB03-8301-A9B5-0CAA-B1442A0F5EC3}"/>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30</a:t>
            </a:fld>
            <a:endParaRPr lang="en-IE"/>
          </a:p>
        </p:txBody>
      </p:sp>
      <p:graphicFrame>
        <p:nvGraphicFramePr>
          <p:cNvPr id="7" name="TextBox 4">
            <a:extLst>
              <a:ext uri="{FF2B5EF4-FFF2-40B4-BE49-F238E27FC236}">
                <a16:creationId xmlns:a16="http://schemas.microsoft.com/office/drawing/2014/main" id="{BE5B6955-2F93-1F29-49D7-9DED92FD8A38}"/>
              </a:ext>
            </a:extLst>
          </p:cNvPr>
          <p:cNvGraphicFramePr/>
          <p:nvPr>
            <p:extLst>
              <p:ext uri="{D42A27DB-BD31-4B8C-83A1-F6EECF244321}">
                <p14:modId xmlns:p14="http://schemas.microsoft.com/office/powerpoint/2010/main" val="2066074688"/>
              </p:ext>
            </p:extLst>
          </p:nvPr>
        </p:nvGraphicFramePr>
        <p:xfrm>
          <a:off x="334963" y="2192852"/>
          <a:ext cx="11522075" cy="3636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70013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678FA-6FD1-69C1-0648-DF7CB6F4CDB2}"/>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D5841051-6AEE-35B9-FC5F-71AF32A1D5EF}"/>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Integrating AI into Business Processes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94961C0E-DA2C-8150-389D-6E5A02128AE3}"/>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31</a:t>
            </a:fld>
            <a:endParaRPr lang="en-IE"/>
          </a:p>
        </p:txBody>
      </p:sp>
      <p:sp>
        <p:nvSpPr>
          <p:cNvPr id="5" name="TextBox 4">
            <a:extLst>
              <a:ext uri="{FF2B5EF4-FFF2-40B4-BE49-F238E27FC236}">
                <a16:creationId xmlns:a16="http://schemas.microsoft.com/office/drawing/2014/main" id="{0A91B7AA-E930-25BC-E412-FE6C5D219B28}"/>
              </a:ext>
            </a:extLst>
          </p:cNvPr>
          <p:cNvSpPr txBox="1"/>
          <p:nvPr/>
        </p:nvSpPr>
        <p:spPr>
          <a:xfrm>
            <a:off x="402084" y="1574800"/>
            <a:ext cx="10723116" cy="4093428"/>
          </a:xfrm>
          <a:prstGeom prst="rect">
            <a:avLst/>
          </a:prstGeom>
          <a:noFill/>
        </p:spPr>
        <p:txBody>
          <a:bodyPr wrap="square">
            <a:spAutoFit/>
          </a:bodyPr>
          <a:lstStyle/>
          <a:p>
            <a:r>
              <a:rPr lang="en-US" sz="2000" dirty="0"/>
              <a:t>Successful AI adoption requires seamless integration into existing business workflows, ensuring compatibility with databases, cloud platforms, and enterprise systems.</a:t>
            </a:r>
          </a:p>
          <a:p>
            <a:endParaRPr lang="en-US" sz="2000" dirty="0"/>
          </a:p>
          <a:p>
            <a:r>
              <a:rPr lang="en-US" sz="2000" b="1" dirty="0"/>
              <a:t>AI and Cloud Platforms (AWS, Azure, Google Cloud)</a:t>
            </a:r>
          </a:p>
          <a:p>
            <a:pPr>
              <a:buFont typeface="Arial" panose="020B0604020202020204" pitchFamily="34" charset="0"/>
              <a:buChar char="•"/>
            </a:pPr>
            <a:r>
              <a:rPr lang="en-US" sz="2000" dirty="0"/>
              <a:t>AI tools often rely on cloud computing to handle vast amounts of data and processing power.</a:t>
            </a:r>
          </a:p>
          <a:p>
            <a:pPr>
              <a:buFont typeface="Arial" panose="020B0604020202020204" pitchFamily="34" charset="0"/>
              <a:buChar char="•"/>
            </a:pPr>
            <a:endParaRPr lang="en-US" sz="2000" dirty="0"/>
          </a:p>
          <a:p>
            <a:pPr>
              <a:buFont typeface="Arial" panose="020B0604020202020204" pitchFamily="34" charset="0"/>
              <a:buChar char="•"/>
            </a:pPr>
            <a:r>
              <a:rPr lang="en-US" sz="2000" dirty="0"/>
              <a:t>Example: </a:t>
            </a:r>
            <a:r>
              <a:rPr lang="en-US" sz="2000" b="1" dirty="0"/>
              <a:t>AWS AI Services (Amazon </a:t>
            </a:r>
            <a:r>
              <a:rPr lang="en-US" sz="2000" b="1" dirty="0" err="1"/>
              <a:t>SageMaker</a:t>
            </a:r>
            <a:r>
              <a:rPr lang="en-US" sz="2000" b="1" dirty="0"/>
              <a:t>)</a:t>
            </a:r>
            <a:r>
              <a:rPr lang="en-US" sz="2000" dirty="0"/>
              <a:t>, </a:t>
            </a:r>
            <a:r>
              <a:rPr lang="en-US" sz="2000" b="1" dirty="0"/>
              <a:t>Microsoft Azure AI</a:t>
            </a:r>
            <a:r>
              <a:rPr lang="en-US" sz="2000" dirty="0"/>
              <a:t>, and </a:t>
            </a:r>
            <a:r>
              <a:rPr lang="en-US" sz="2000" b="1" dirty="0"/>
              <a:t>Google Cloud AI</a:t>
            </a:r>
            <a:r>
              <a:rPr lang="en-US" sz="2000" dirty="0"/>
              <a:t> offer ready-to-use AI solutions for businesses.</a:t>
            </a:r>
          </a:p>
          <a:p>
            <a:pPr>
              <a:buFont typeface="Arial" panose="020B0604020202020204" pitchFamily="34" charset="0"/>
              <a:buChar char="•"/>
            </a:pPr>
            <a:endParaRPr lang="en-US" sz="2000" dirty="0"/>
          </a:p>
          <a:p>
            <a:pPr>
              <a:buFont typeface="Arial" panose="020B0604020202020204" pitchFamily="34" charset="0"/>
              <a:buChar char="•"/>
            </a:pPr>
            <a:r>
              <a:rPr lang="en-US" sz="2000" dirty="0"/>
              <a:t>Cloud-based AI reduces infrastructure costs and allows businesses to scale AI capabilities without heavy investments in hardware.</a:t>
            </a:r>
          </a:p>
        </p:txBody>
      </p:sp>
    </p:spTree>
    <p:extLst>
      <p:ext uri="{BB962C8B-B14F-4D97-AF65-F5344CB8AC3E}">
        <p14:creationId xmlns:p14="http://schemas.microsoft.com/office/powerpoint/2010/main" val="91806108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3E2EA-F065-151F-2025-E281B9F5C110}"/>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81C55F11-317A-B988-DB60-DA8CD87789E7}"/>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Integrating AI into Business Processes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09603376-3D16-54D8-78E8-5F29DA08394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32</a:t>
            </a:fld>
            <a:endParaRPr lang="en-IE"/>
          </a:p>
        </p:txBody>
      </p:sp>
      <p:sp>
        <p:nvSpPr>
          <p:cNvPr id="5" name="TextBox 4">
            <a:extLst>
              <a:ext uri="{FF2B5EF4-FFF2-40B4-BE49-F238E27FC236}">
                <a16:creationId xmlns:a16="http://schemas.microsoft.com/office/drawing/2014/main" id="{1E068C65-FF74-21D1-8AD0-714587BDF171}"/>
              </a:ext>
            </a:extLst>
          </p:cNvPr>
          <p:cNvSpPr txBox="1"/>
          <p:nvPr/>
        </p:nvSpPr>
        <p:spPr>
          <a:xfrm>
            <a:off x="402084" y="1574800"/>
            <a:ext cx="10723116" cy="3170099"/>
          </a:xfrm>
          <a:prstGeom prst="rect">
            <a:avLst/>
          </a:prstGeom>
          <a:noFill/>
        </p:spPr>
        <p:txBody>
          <a:bodyPr wrap="square">
            <a:spAutoFit/>
          </a:bodyPr>
          <a:lstStyle/>
          <a:p>
            <a:r>
              <a:rPr lang="en-US" sz="2000" b="1" dirty="0"/>
              <a:t>How AI Connects with Databases and Enterprise Systems</a:t>
            </a:r>
          </a:p>
          <a:p>
            <a:endParaRPr lang="en-US" sz="2000" b="1" dirty="0"/>
          </a:p>
          <a:p>
            <a:pPr>
              <a:buFont typeface="Arial" panose="020B0604020202020204" pitchFamily="34" charset="0"/>
              <a:buChar char="•"/>
            </a:pPr>
            <a:r>
              <a:rPr lang="en-US" sz="2000" dirty="0"/>
              <a:t>AI models require seamless access to structured and unstructured data stored in company databases.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APIs and middleware</a:t>
            </a:r>
            <a:r>
              <a:rPr lang="en-US" sz="2000" dirty="0"/>
              <a:t> enable AI tools to integrate with existing software like ERPs (Enterprise Resource Planning) and CRMs.</a:t>
            </a:r>
          </a:p>
          <a:p>
            <a:pPr>
              <a:buFont typeface="Arial" panose="020B0604020202020204" pitchFamily="34" charset="0"/>
              <a:buChar char="•"/>
            </a:pPr>
            <a:endParaRPr lang="en-US" sz="2000" dirty="0"/>
          </a:p>
          <a:p>
            <a:pPr>
              <a:buFont typeface="Arial" panose="020B0604020202020204" pitchFamily="34" charset="0"/>
              <a:buChar char="•"/>
            </a:pPr>
            <a:r>
              <a:rPr lang="en-US" sz="2000" dirty="0"/>
              <a:t>Example: AI-powered </a:t>
            </a:r>
            <a:r>
              <a:rPr lang="en-US" sz="2000" b="1" dirty="0"/>
              <a:t>chatbots integrated into customer support systems</a:t>
            </a:r>
            <a:r>
              <a:rPr lang="en-US" sz="2000" dirty="0"/>
              <a:t> provide automated assistance based on real-time data retrieval.</a:t>
            </a:r>
          </a:p>
        </p:txBody>
      </p:sp>
    </p:spTree>
    <p:extLst>
      <p:ext uri="{BB962C8B-B14F-4D97-AF65-F5344CB8AC3E}">
        <p14:creationId xmlns:p14="http://schemas.microsoft.com/office/powerpoint/2010/main" val="275221169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98725-FC77-406D-F504-A4FB353D5B68}"/>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1EB0C659-A9CD-2DEA-7F85-1DD612418797}"/>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Integrating AI into Business Processes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440E22B9-B380-9125-4B49-79676F36C91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33</a:t>
            </a:fld>
            <a:endParaRPr lang="en-IE"/>
          </a:p>
        </p:txBody>
      </p:sp>
      <p:sp>
        <p:nvSpPr>
          <p:cNvPr id="5" name="TextBox 4">
            <a:extLst>
              <a:ext uri="{FF2B5EF4-FFF2-40B4-BE49-F238E27FC236}">
                <a16:creationId xmlns:a16="http://schemas.microsoft.com/office/drawing/2014/main" id="{E688DF8A-9FAF-B7CC-06A5-D11510C0BE76}"/>
              </a:ext>
            </a:extLst>
          </p:cNvPr>
          <p:cNvSpPr txBox="1"/>
          <p:nvPr/>
        </p:nvSpPr>
        <p:spPr>
          <a:xfrm>
            <a:off x="402084" y="1574800"/>
            <a:ext cx="10723116" cy="3170099"/>
          </a:xfrm>
          <a:prstGeom prst="rect">
            <a:avLst/>
          </a:prstGeom>
          <a:noFill/>
        </p:spPr>
        <p:txBody>
          <a:bodyPr wrap="square">
            <a:spAutoFit/>
          </a:bodyPr>
          <a:lstStyle/>
          <a:p>
            <a:r>
              <a:rPr lang="en-US" sz="2000" b="1" dirty="0"/>
              <a:t>Challenges of AI Integration: Data Quality &amp; Compatibility</a:t>
            </a:r>
          </a:p>
          <a:p>
            <a:endParaRPr lang="en-US" sz="2000" b="1" dirty="0"/>
          </a:p>
          <a:p>
            <a:pPr>
              <a:buFont typeface="Arial" panose="020B0604020202020204" pitchFamily="34" charset="0"/>
              <a:buChar char="•"/>
            </a:pPr>
            <a:r>
              <a:rPr lang="en-US" sz="2000" b="1" dirty="0"/>
              <a:t>Data Quality Issues</a:t>
            </a:r>
            <a:r>
              <a:rPr lang="en-US" sz="2000" dirty="0"/>
              <a:t>: AI performance depends on high-quality, clean data. Inconsistent or biased data can lead to inaccurate outputs.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Compatibility with Legacy Systems</a:t>
            </a:r>
            <a:r>
              <a:rPr lang="en-US" sz="2000" dirty="0"/>
              <a:t>: Many businesses struggle to integrate AI with older IT systems, requiring costly upgrades.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Security and Compliance</a:t>
            </a:r>
            <a:r>
              <a:rPr lang="en-US" sz="2000" dirty="0"/>
              <a:t>: AI implementation must adhere to industry regulations regarding data privacy and cybersecurity.</a:t>
            </a:r>
          </a:p>
        </p:txBody>
      </p:sp>
    </p:spTree>
    <p:extLst>
      <p:ext uri="{BB962C8B-B14F-4D97-AF65-F5344CB8AC3E}">
        <p14:creationId xmlns:p14="http://schemas.microsoft.com/office/powerpoint/2010/main" val="173403826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p:txBody>
          <a:bodyPr vert="horz" lIns="91440" tIns="45720" rIns="91440" bIns="45720" rtlCol="0" anchor="b">
            <a:normAutofit/>
          </a:bodyPr>
          <a:lstStyle/>
          <a:p>
            <a:pPr marL="52705"/>
            <a:r>
              <a:rPr lang="sv-SE" dirty="0"/>
              <a:t> Best </a:t>
            </a:r>
            <a:r>
              <a:rPr lang="en-US" dirty="0"/>
              <a:t>AI Virtual Assistants</a:t>
            </a:r>
            <a:endParaRPr lang="sv-SE" dirty="0"/>
          </a:p>
        </p:txBody>
      </p:sp>
      <p:sp>
        <p:nvSpPr>
          <p:cNvPr id="12" name="Text Placeholder 3">
            <a:extLst>
              <a:ext uri="{FF2B5EF4-FFF2-40B4-BE49-F238E27FC236}">
                <a16:creationId xmlns:a16="http://schemas.microsoft.com/office/drawing/2014/main" id="{B9289F37-A92D-349E-6FE5-9A592BD1C316}"/>
              </a:ext>
            </a:extLst>
          </p:cNvPr>
          <p:cNvSpPr>
            <a:spLocks noGrp="1"/>
          </p:cNvSpPr>
          <p:nvPr>
            <p:ph type="body" sz="quarter" idx="17"/>
          </p:nvPr>
        </p:nvSpPr>
        <p:spPr/>
        <p:txBody>
          <a:bodyPr/>
          <a:lstStyle/>
          <a:p>
            <a:r>
              <a:rPr lang="en-US" dirty="0"/>
              <a:t>Virtual assistants are becoming increasingly popular as they provide convenient support to get things done both for individuals and in business, enabling users to engage in natural language conversations and perform various tasks through voice or text inputs.</a:t>
            </a:r>
          </a:p>
          <a:p>
            <a:endParaRPr lang="en-US" dirty="0"/>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34</a:t>
            </a:fld>
            <a:endParaRPr lang="en-IE"/>
          </a:p>
        </p:txBody>
      </p:sp>
      <p:graphicFrame>
        <p:nvGraphicFramePr>
          <p:cNvPr id="13" name="object 3">
            <a:extLst>
              <a:ext uri="{FF2B5EF4-FFF2-40B4-BE49-F238E27FC236}">
                <a16:creationId xmlns:a16="http://schemas.microsoft.com/office/drawing/2014/main" id="{1F406D3C-1599-FB64-456A-D81DFDECE531}"/>
              </a:ext>
            </a:extLst>
          </p:cNvPr>
          <p:cNvGraphicFramePr/>
          <p:nvPr>
            <p:extLst>
              <p:ext uri="{D42A27DB-BD31-4B8C-83A1-F6EECF244321}">
                <p14:modId xmlns:p14="http://schemas.microsoft.com/office/powerpoint/2010/main" val="3722425071"/>
              </p:ext>
            </p:extLst>
          </p:nvPr>
        </p:nvGraphicFramePr>
        <p:xfrm>
          <a:off x="334963" y="2192852"/>
          <a:ext cx="11522075" cy="3636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25671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a:xfrm>
            <a:off x="363984" y="228600"/>
            <a:ext cx="8286720" cy="1155032"/>
          </a:xfrm>
        </p:spPr>
        <p:txBody>
          <a:bodyPr vert="horz" lIns="91440" tIns="45720" rIns="91440" bIns="45720" rtlCol="0" anchor="b">
            <a:normAutofit/>
          </a:bodyPr>
          <a:lstStyle/>
          <a:p>
            <a:pPr marL="52705"/>
            <a:r>
              <a:rPr lang="sv-SE" dirty="0"/>
              <a:t> </a:t>
            </a:r>
            <a:r>
              <a:rPr lang="sv-SE" dirty="0">
                <a:solidFill>
                  <a:schemeClr val="accent1"/>
                </a:solidFill>
              </a:rPr>
              <a:t>Best </a:t>
            </a:r>
            <a:r>
              <a:rPr lang="en-US" dirty="0">
                <a:solidFill>
                  <a:schemeClr val="accent1"/>
                </a:solidFill>
              </a:rPr>
              <a:t>AI-driven Search Engines</a:t>
            </a:r>
            <a:endParaRPr lang="sv-SE" dirty="0">
              <a:solidFill>
                <a:schemeClr val="accent1"/>
              </a:solidFill>
            </a:endParaRPr>
          </a:p>
        </p:txBody>
      </p:sp>
      <p:sp>
        <p:nvSpPr>
          <p:cNvPr id="12" name="Text Placeholder 3">
            <a:extLst>
              <a:ext uri="{FF2B5EF4-FFF2-40B4-BE49-F238E27FC236}">
                <a16:creationId xmlns:a16="http://schemas.microsoft.com/office/drawing/2014/main" id="{B9289F37-A92D-349E-6FE5-9A592BD1C316}"/>
              </a:ext>
            </a:extLst>
          </p:cNvPr>
          <p:cNvSpPr>
            <a:spLocks noGrp="1"/>
          </p:cNvSpPr>
          <p:nvPr>
            <p:ph sz="half" idx="1"/>
          </p:nvPr>
        </p:nvSpPr>
        <p:spPr>
          <a:xfrm>
            <a:off x="6781800" y="1600200"/>
            <a:ext cx="5181600" cy="4226259"/>
          </a:xfrm>
        </p:spPr>
        <p:txBody>
          <a:bodyPr>
            <a:normAutofit/>
          </a:bodyPr>
          <a:lstStyle/>
          <a:p>
            <a:r>
              <a:rPr lang="en-US" dirty="0"/>
              <a:t>Unlike traditional search engines which use algorithms based on factors like keywords, popularity, and backlinks to rank search results, AI-powered search engine use AI to enhance the search experience and deliver more accurate and relevant search results.</a:t>
            </a:r>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35</a:t>
            </a:fld>
            <a:endParaRPr lang="en-IE"/>
          </a:p>
        </p:txBody>
      </p:sp>
      <p:graphicFrame>
        <p:nvGraphicFramePr>
          <p:cNvPr id="13" name="object 3">
            <a:extLst>
              <a:ext uri="{FF2B5EF4-FFF2-40B4-BE49-F238E27FC236}">
                <a16:creationId xmlns:a16="http://schemas.microsoft.com/office/drawing/2014/main" id="{1F406D3C-1599-FB64-456A-D81DFDECE531}"/>
              </a:ext>
            </a:extLst>
          </p:cNvPr>
          <p:cNvGraphicFramePr/>
          <p:nvPr>
            <p:extLst>
              <p:ext uri="{D42A27DB-BD31-4B8C-83A1-F6EECF244321}">
                <p14:modId xmlns:p14="http://schemas.microsoft.com/office/powerpoint/2010/main" val="27290713"/>
              </p:ext>
            </p:extLst>
          </p:nvPr>
        </p:nvGraphicFramePr>
        <p:xfrm>
          <a:off x="457200" y="1600200"/>
          <a:ext cx="6477000" cy="4226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09126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emocratizing AI: The Hugging Face Ethos of Accessible ML">
            <a:extLst>
              <a:ext uri="{FF2B5EF4-FFF2-40B4-BE49-F238E27FC236}">
                <a16:creationId xmlns:a16="http://schemas.microsoft.com/office/drawing/2014/main" id="{A8530E86-2441-19E8-6ECD-7D9D16BFB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800149">
            <a:off x="3165328" y="4850081"/>
            <a:ext cx="2124792" cy="1416528"/>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p:txBody>
          <a:bodyPr vert="horz" lIns="91440" tIns="45720" rIns="91440" bIns="45720" rtlCol="0" anchor="b">
            <a:normAutofit/>
          </a:bodyPr>
          <a:lstStyle/>
          <a:p>
            <a:pPr marL="52705"/>
            <a:r>
              <a:rPr lang="en-US" dirty="0">
                <a:solidFill>
                  <a:schemeClr val="accent1"/>
                </a:solidFill>
              </a:rPr>
              <a:t>Additional AI Tools for Experts</a:t>
            </a:r>
            <a:br>
              <a:rPr lang="sv-SE" b="0" i="0" dirty="0">
                <a:effectLst/>
                <a:highlight>
                  <a:srgbClr val="E9EEF6"/>
                </a:highlight>
              </a:rPr>
            </a:br>
            <a:endParaRPr lang="sv-SE" dirty="0"/>
          </a:p>
        </p:txBody>
      </p:sp>
      <p:sp>
        <p:nvSpPr>
          <p:cNvPr id="12" name="Text Placeholder 3">
            <a:extLst>
              <a:ext uri="{FF2B5EF4-FFF2-40B4-BE49-F238E27FC236}">
                <a16:creationId xmlns:a16="http://schemas.microsoft.com/office/drawing/2014/main" id="{B9289F37-A92D-349E-6FE5-9A592BD1C316}"/>
              </a:ext>
            </a:extLst>
          </p:cNvPr>
          <p:cNvSpPr>
            <a:spLocks noGrp="1"/>
          </p:cNvSpPr>
          <p:nvPr>
            <p:ph sz="half" idx="1"/>
          </p:nvPr>
        </p:nvSpPr>
        <p:spPr>
          <a:xfrm>
            <a:off x="363985" y="1598614"/>
            <a:ext cx="11142216" cy="928020"/>
          </a:xfrm>
        </p:spPr>
        <p:txBody>
          <a:bodyPr>
            <a:normAutofit/>
          </a:bodyPr>
          <a:lstStyle/>
          <a:p>
            <a:r>
              <a:rPr lang="en-US" sz="1800" dirty="0"/>
              <a:t>Trained on large datasets of conversations these tools can use techniques such as deep learning to generate more contextually relevant and accurate responses. </a:t>
            </a:r>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36</a:t>
            </a:fld>
            <a:endParaRPr lang="en-IE"/>
          </a:p>
        </p:txBody>
      </p:sp>
      <p:graphicFrame>
        <p:nvGraphicFramePr>
          <p:cNvPr id="13" name="object 3">
            <a:extLst>
              <a:ext uri="{FF2B5EF4-FFF2-40B4-BE49-F238E27FC236}">
                <a16:creationId xmlns:a16="http://schemas.microsoft.com/office/drawing/2014/main" id="{1F406D3C-1599-FB64-456A-D81DFDECE531}"/>
              </a:ext>
            </a:extLst>
          </p:cNvPr>
          <p:cNvGraphicFramePr/>
          <p:nvPr>
            <p:extLst>
              <p:ext uri="{D42A27DB-BD31-4B8C-83A1-F6EECF244321}">
                <p14:modId xmlns:p14="http://schemas.microsoft.com/office/powerpoint/2010/main" val="3805140144"/>
              </p:ext>
            </p:extLst>
          </p:nvPr>
        </p:nvGraphicFramePr>
        <p:xfrm>
          <a:off x="2508096" y="1299655"/>
          <a:ext cx="7931303" cy="4680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12DADD2-7FE1-2AC7-3455-72325C575B2F}"/>
              </a:ext>
            </a:extLst>
          </p:cNvPr>
          <p:cNvPicPr>
            <a:picLocks noChangeAspect="1"/>
          </p:cNvPicPr>
          <p:nvPr/>
        </p:nvPicPr>
        <p:blipFill>
          <a:blip r:embed="rId8"/>
          <a:stretch>
            <a:fillRect/>
          </a:stretch>
        </p:blipFill>
        <p:spPr>
          <a:xfrm rot="792604">
            <a:off x="7674302" y="5210907"/>
            <a:ext cx="1630786" cy="349792"/>
          </a:xfrm>
          <a:prstGeom prst="rect">
            <a:avLst/>
          </a:prstGeom>
        </p:spPr>
      </p:pic>
    </p:spTree>
    <p:extLst>
      <p:ext uri="{BB962C8B-B14F-4D97-AF65-F5344CB8AC3E}">
        <p14:creationId xmlns:p14="http://schemas.microsoft.com/office/powerpoint/2010/main" val="27809196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79604-3FE7-7691-114D-A4BABF463374}"/>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8882D748-DB4C-0D76-00D7-D4FB3A0D162F}"/>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AI in Finance (Fraud Detection)</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CD24F04B-706D-3082-9161-7DA38C94A68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37</a:t>
            </a:fld>
            <a:endParaRPr lang="en-IE"/>
          </a:p>
        </p:txBody>
      </p:sp>
      <p:graphicFrame>
        <p:nvGraphicFramePr>
          <p:cNvPr id="13" name="object 3">
            <a:extLst>
              <a:ext uri="{FF2B5EF4-FFF2-40B4-BE49-F238E27FC236}">
                <a16:creationId xmlns:a16="http://schemas.microsoft.com/office/drawing/2014/main" id="{09CFF0CB-C936-CD65-4289-8C0F2D599274}"/>
              </a:ext>
            </a:extLst>
          </p:cNvPr>
          <p:cNvGraphicFramePr/>
          <p:nvPr>
            <p:extLst>
              <p:ext uri="{D42A27DB-BD31-4B8C-83A1-F6EECF244321}">
                <p14:modId xmlns:p14="http://schemas.microsoft.com/office/powerpoint/2010/main" val="1483107814"/>
              </p:ext>
            </p:extLst>
          </p:nvPr>
        </p:nvGraphicFramePr>
        <p:xfrm>
          <a:off x="7086600" y="1600200"/>
          <a:ext cx="5105400" cy="2968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30410A9-01C7-AB7B-2775-013B3199082B}"/>
              </a:ext>
            </a:extLst>
          </p:cNvPr>
          <p:cNvSpPr txBox="1"/>
          <p:nvPr/>
        </p:nvSpPr>
        <p:spPr>
          <a:xfrm>
            <a:off x="402084" y="1574800"/>
            <a:ext cx="6608316" cy="3477875"/>
          </a:xfrm>
          <a:prstGeom prst="rect">
            <a:avLst/>
          </a:prstGeom>
          <a:noFill/>
        </p:spPr>
        <p:txBody>
          <a:bodyPr wrap="square">
            <a:spAutoFit/>
          </a:bodyPr>
          <a:lstStyle/>
          <a:p>
            <a:r>
              <a:rPr lang="en-US" sz="2000" b="1" dirty="0"/>
              <a:t>How AI Detects Fraud:</a:t>
            </a:r>
            <a:br>
              <a:rPr lang="en-US" sz="2000" b="1" dirty="0"/>
            </a:br>
            <a:endParaRPr lang="en-US" sz="2000" b="1" dirty="0"/>
          </a:p>
          <a:p>
            <a:pPr>
              <a:buFont typeface="Arial" panose="020B0604020202020204" pitchFamily="34" charset="0"/>
              <a:buChar char="•"/>
            </a:pPr>
            <a:r>
              <a:rPr lang="en-US" sz="2000" b="1" dirty="0"/>
              <a:t>Machine learning models</a:t>
            </a:r>
            <a:r>
              <a:rPr lang="en-US" sz="2000" dirty="0"/>
              <a:t> analyze vast amounts of transaction data to identify patterns associated with fraudulent activity.</a:t>
            </a:r>
          </a:p>
          <a:p>
            <a:pPr>
              <a:buFont typeface="Arial" panose="020B0604020202020204" pitchFamily="34" charset="0"/>
              <a:buChar char="•"/>
            </a:pPr>
            <a:r>
              <a:rPr lang="en-US" sz="2000" b="1" dirty="0"/>
              <a:t>Anomaly detection algorithms</a:t>
            </a:r>
            <a:r>
              <a:rPr lang="en-US" sz="2000" dirty="0"/>
              <a:t> flag unusual transactions based on deviations from a customer’s typical behavior.</a:t>
            </a:r>
          </a:p>
          <a:p>
            <a:pPr>
              <a:buFont typeface="Arial" panose="020B0604020202020204" pitchFamily="34" charset="0"/>
              <a:buChar char="•"/>
            </a:pPr>
            <a:r>
              <a:rPr lang="en-US" sz="2000" b="1" dirty="0"/>
              <a:t>Real-time monitoring</a:t>
            </a:r>
            <a:r>
              <a:rPr lang="en-US" sz="2000" dirty="0"/>
              <a:t> enables financial institutions to act immediately when a suspicious transaction is detected.</a:t>
            </a:r>
          </a:p>
        </p:txBody>
      </p:sp>
    </p:spTree>
    <p:extLst>
      <p:ext uri="{BB962C8B-B14F-4D97-AF65-F5344CB8AC3E}">
        <p14:creationId xmlns:p14="http://schemas.microsoft.com/office/powerpoint/2010/main" val="394723896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87121-BAF9-A655-505F-654DEBA4AF01}"/>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0B25DF6F-CCFD-4D9E-C262-BFA9A91D0D9F}"/>
              </a:ext>
            </a:extLst>
          </p:cNvPr>
          <p:cNvSpPr txBox="1">
            <a:spLocks noGrp="1"/>
          </p:cNvSpPr>
          <p:nvPr>
            <p:ph type="title"/>
          </p:nvPr>
        </p:nvSpPr>
        <p:spPr>
          <a:xfrm>
            <a:off x="402084" y="152400"/>
            <a:ext cx="9580116" cy="1155032"/>
          </a:xfrm>
        </p:spPr>
        <p:txBody>
          <a:bodyPr vert="horz" lIns="91440" tIns="45720" rIns="91440" bIns="45720" rtlCol="0" anchor="b">
            <a:normAutofit/>
          </a:bodyPr>
          <a:lstStyle/>
          <a:p>
            <a:pPr marL="52705"/>
            <a:r>
              <a:rPr lang="en-US" dirty="0">
                <a:solidFill>
                  <a:schemeClr val="accent1"/>
                </a:solidFill>
              </a:rPr>
              <a:t>Case Study: JPMorgan Chase – AI-Powered Fraud Detection</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E0AB78BC-F1F9-0466-3757-C9E74D03FFC2}"/>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38</a:t>
            </a:fld>
            <a:endParaRPr lang="en-IE"/>
          </a:p>
        </p:txBody>
      </p:sp>
      <p:sp>
        <p:nvSpPr>
          <p:cNvPr id="5" name="TextBox 4">
            <a:extLst>
              <a:ext uri="{FF2B5EF4-FFF2-40B4-BE49-F238E27FC236}">
                <a16:creationId xmlns:a16="http://schemas.microsoft.com/office/drawing/2014/main" id="{B6071A81-B65A-F9E9-357B-DF203E01C808}"/>
              </a:ext>
            </a:extLst>
          </p:cNvPr>
          <p:cNvSpPr txBox="1"/>
          <p:nvPr/>
        </p:nvSpPr>
        <p:spPr>
          <a:xfrm>
            <a:off x="402084" y="1574800"/>
            <a:ext cx="10494516" cy="2708434"/>
          </a:xfrm>
          <a:prstGeom prst="rect">
            <a:avLst/>
          </a:prstGeom>
          <a:noFill/>
        </p:spPr>
        <p:txBody>
          <a:bodyPr wrap="square">
            <a:spAutoFit/>
          </a:bodyPr>
          <a:lstStyle/>
          <a:p>
            <a:r>
              <a:rPr lang="en-US" sz="2000" dirty="0"/>
              <a:t>JPMorgan Chase, one of the largest financial institutions in the world, deals with millions of daily transactions. Detecting fraudulent activities manually was inefficient and prone to errors, leading the bank to implement AI-driven fraud detection.</a:t>
            </a:r>
            <a:br>
              <a:rPr lang="en-US" dirty="0"/>
            </a:br>
            <a:br>
              <a:rPr lang="en-US" dirty="0"/>
            </a:br>
            <a:r>
              <a:rPr lang="en-US" dirty="0"/>
              <a:t>Read the article:</a:t>
            </a:r>
            <a:br>
              <a:rPr lang="en-US" dirty="0"/>
            </a:br>
            <a:r>
              <a:rPr lang="en-US" dirty="0">
                <a:hlinkClick r:id="rId2"/>
              </a:rPr>
              <a:t>https://medium.com/@jeyadev_needhi/how-ai-transformed-financial-fraud-detection-a-case-study-of-jp-morgan-chase-f92bbb0707bb</a:t>
            </a:r>
            <a:endParaRPr lang="en-US" dirty="0"/>
          </a:p>
          <a:p>
            <a:endParaRPr lang="en-US" dirty="0"/>
          </a:p>
        </p:txBody>
      </p:sp>
      <p:pic>
        <p:nvPicPr>
          <p:cNvPr id="6" name="Picture 5" descr="A close-up of a sign&#10;&#10;AI-generated content may be incorrect.">
            <a:extLst>
              <a:ext uri="{FF2B5EF4-FFF2-40B4-BE49-F238E27FC236}">
                <a16:creationId xmlns:a16="http://schemas.microsoft.com/office/drawing/2014/main" id="{415A1E8D-53F5-95BC-950C-A9BCB480C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4312887"/>
            <a:ext cx="5985228" cy="1940625"/>
          </a:xfrm>
          <a:prstGeom prst="rect">
            <a:avLst/>
          </a:prstGeom>
        </p:spPr>
      </p:pic>
    </p:spTree>
    <p:extLst>
      <p:ext uri="{BB962C8B-B14F-4D97-AF65-F5344CB8AC3E}">
        <p14:creationId xmlns:p14="http://schemas.microsoft.com/office/powerpoint/2010/main" val="16779000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B2EAF-1159-8ABA-31F0-3E862DD30223}"/>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7DCF325D-C9B1-C388-2FD0-8AEC84260E54}"/>
              </a:ext>
            </a:extLst>
          </p:cNvPr>
          <p:cNvSpPr txBox="1">
            <a:spLocks noGrp="1"/>
          </p:cNvSpPr>
          <p:nvPr>
            <p:ph type="title"/>
          </p:nvPr>
        </p:nvSpPr>
        <p:spPr>
          <a:xfrm>
            <a:off x="402084" y="152400"/>
            <a:ext cx="9503916" cy="1155032"/>
          </a:xfrm>
        </p:spPr>
        <p:txBody>
          <a:bodyPr vert="horz" lIns="91440" tIns="45720" rIns="91440" bIns="45720" rtlCol="0" anchor="b">
            <a:normAutofit/>
          </a:bodyPr>
          <a:lstStyle/>
          <a:p>
            <a:pPr marL="52705"/>
            <a:r>
              <a:rPr lang="en-US" dirty="0">
                <a:solidFill>
                  <a:schemeClr val="accent1"/>
                </a:solidFill>
              </a:rPr>
              <a:t>Case Study: JPMorgan Chase – AI-Powered Fraud Detection</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74570396-F732-4D72-0C47-F8B6F5BD3910}"/>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39</a:t>
            </a:fld>
            <a:endParaRPr lang="en-IE"/>
          </a:p>
        </p:txBody>
      </p:sp>
      <p:sp>
        <p:nvSpPr>
          <p:cNvPr id="5" name="TextBox 4">
            <a:extLst>
              <a:ext uri="{FF2B5EF4-FFF2-40B4-BE49-F238E27FC236}">
                <a16:creationId xmlns:a16="http://schemas.microsoft.com/office/drawing/2014/main" id="{8DE84A1A-A442-104A-FBFD-D44E4D1F8AC9}"/>
              </a:ext>
            </a:extLst>
          </p:cNvPr>
          <p:cNvSpPr txBox="1"/>
          <p:nvPr/>
        </p:nvSpPr>
        <p:spPr>
          <a:xfrm>
            <a:off x="402084" y="1574800"/>
            <a:ext cx="9961116" cy="4093428"/>
          </a:xfrm>
          <a:prstGeom prst="rect">
            <a:avLst/>
          </a:prstGeom>
          <a:noFill/>
        </p:spPr>
        <p:txBody>
          <a:bodyPr wrap="square">
            <a:spAutoFit/>
          </a:bodyPr>
          <a:lstStyle/>
          <a:p>
            <a:r>
              <a:rPr lang="en-US" sz="2000" b="1" dirty="0"/>
              <a:t>AI Implementation:</a:t>
            </a:r>
            <a:endParaRPr lang="en-US" sz="2000" dirty="0"/>
          </a:p>
          <a:p>
            <a:pPr>
              <a:buFont typeface="Arial" panose="020B0604020202020204" pitchFamily="34" charset="0"/>
              <a:buChar char="•"/>
            </a:pPr>
            <a:r>
              <a:rPr lang="en-US" sz="2000" dirty="0"/>
              <a:t>JPMorgan Chase deployed </a:t>
            </a:r>
            <a:r>
              <a:rPr lang="en-US" sz="2000" b="1" dirty="0"/>
              <a:t>machine learning algorithms</a:t>
            </a:r>
            <a:r>
              <a:rPr lang="en-US" sz="2000" dirty="0"/>
              <a:t> to analyze transaction patterns and detect anomalies in real time.</a:t>
            </a:r>
          </a:p>
          <a:p>
            <a:pPr>
              <a:buFont typeface="Arial" panose="020B0604020202020204" pitchFamily="34" charset="0"/>
              <a:buChar char="•"/>
            </a:pPr>
            <a:r>
              <a:rPr lang="en-US" sz="2000" dirty="0"/>
              <a:t>Their system uses </a:t>
            </a:r>
            <a:r>
              <a:rPr lang="en-US" sz="2000" b="1" dirty="0"/>
              <a:t>deep learning models</a:t>
            </a:r>
            <a:r>
              <a:rPr lang="en-US" sz="2000" dirty="0"/>
              <a:t> to recognize fraudulent activities by evaluating transaction history, device information, and behavioral patterns.</a:t>
            </a:r>
          </a:p>
          <a:p>
            <a:pPr>
              <a:buFont typeface="Arial" panose="020B0604020202020204" pitchFamily="34" charset="0"/>
              <a:buChar char="•"/>
            </a:pPr>
            <a:r>
              <a:rPr lang="en-US" sz="2000" dirty="0"/>
              <a:t>AI enhances </a:t>
            </a:r>
            <a:r>
              <a:rPr lang="en-US" sz="2000" b="1" dirty="0"/>
              <a:t>risk scoring</a:t>
            </a:r>
            <a:r>
              <a:rPr lang="en-US" sz="2000" dirty="0"/>
              <a:t>, allowing the bank to block suspicious transactions before they are completed.</a:t>
            </a:r>
          </a:p>
          <a:p>
            <a:pPr>
              <a:buFont typeface="Arial" panose="020B0604020202020204" pitchFamily="34" charset="0"/>
              <a:buChar char="•"/>
            </a:pPr>
            <a:endParaRPr lang="en-US" sz="2000" dirty="0"/>
          </a:p>
          <a:p>
            <a:r>
              <a:rPr lang="en-US" sz="2000" b="1" dirty="0"/>
              <a:t>Results &amp; Impact:</a:t>
            </a:r>
            <a:endParaRPr lang="en-US" sz="2000" dirty="0"/>
          </a:p>
          <a:p>
            <a:pPr>
              <a:buFont typeface="Arial" panose="020B0604020202020204" pitchFamily="34" charset="0"/>
              <a:buChar char="•"/>
            </a:pPr>
            <a:r>
              <a:rPr lang="en-US" sz="2000" b="1" dirty="0"/>
              <a:t>Significant reduction in fraud losses</a:t>
            </a:r>
            <a:r>
              <a:rPr lang="en-US" sz="2000" dirty="0"/>
              <a:t>, saving millions of dollars annually.</a:t>
            </a:r>
          </a:p>
          <a:p>
            <a:pPr>
              <a:buFont typeface="Arial" panose="020B0604020202020204" pitchFamily="34" charset="0"/>
              <a:buChar char="•"/>
            </a:pPr>
            <a:r>
              <a:rPr lang="en-US" sz="2000" b="1" dirty="0"/>
              <a:t>Faster fraud detection</a:t>
            </a:r>
            <a:r>
              <a:rPr lang="en-US" sz="2000" dirty="0"/>
              <a:t> – AI analyzes transactions within milliseconds.</a:t>
            </a:r>
          </a:p>
          <a:p>
            <a:pPr>
              <a:buFont typeface="Arial" panose="020B0604020202020204" pitchFamily="34" charset="0"/>
              <a:buChar char="•"/>
            </a:pPr>
            <a:r>
              <a:rPr lang="en-US" sz="2000" b="1" dirty="0"/>
              <a:t>Improved customer experience</a:t>
            </a:r>
            <a:r>
              <a:rPr lang="en-US" sz="2000" dirty="0"/>
              <a:t> – fewer false positives, reducing unnecessary transaction blocks for legitimate users.</a:t>
            </a:r>
          </a:p>
        </p:txBody>
      </p:sp>
    </p:spTree>
    <p:extLst>
      <p:ext uri="{BB962C8B-B14F-4D97-AF65-F5344CB8AC3E}">
        <p14:creationId xmlns:p14="http://schemas.microsoft.com/office/powerpoint/2010/main" val="12109102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548B6-B97B-8A63-03DB-A0FF584DEE4D}"/>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C6F37174-1639-24BB-E92F-6E05617165FC}"/>
              </a:ext>
            </a:extLst>
          </p:cNvPr>
          <p:cNvSpPr txBox="1">
            <a:spLocks noGrp="1"/>
          </p:cNvSpPr>
          <p:nvPr>
            <p:ph type="title"/>
          </p:nvPr>
        </p:nvSpPr>
        <p:spPr>
          <a:xfrm>
            <a:off x="363985" y="505327"/>
            <a:ext cx="8286720" cy="1155032"/>
          </a:xfrm>
        </p:spPr>
        <p:txBody>
          <a:bodyPr vert="horz" lIns="91440" tIns="45720" rIns="91440" bIns="45720" rtlCol="0" anchor="b">
            <a:normAutofit/>
          </a:bodyPr>
          <a:lstStyle/>
          <a:p>
            <a:pPr marL="52705"/>
            <a:r>
              <a:rPr lang="sv-SE" spc="-10" dirty="0" err="1">
                <a:solidFill>
                  <a:schemeClr val="accent1"/>
                </a:solidFill>
              </a:rPr>
              <a:t>Introduction</a:t>
            </a:r>
            <a:endParaRPr lang="sv-SE" spc="-10" dirty="0">
              <a:solidFill>
                <a:schemeClr val="accent1"/>
              </a:solidFill>
            </a:endParaRPr>
          </a:p>
        </p:txBody>
      </p:sp>
      <p:sp>
        <p:nvSpPr>
          <p:cNvPr id="10" name="Text Placeholder 2">
            <a:extLst>
              <a:ext uri="{FF2B5EF4-FFF2-40B4-BE49-F238E27FC236}">
                <a16:creationId xmlns:a16="http://schemas.microsoft.com/office/drawing/2014/main" id="{1BD81F33-36AA-83BF-915C-8E6DA57195E4}"/>
              </a:ext>
            </a:extLst>
          </p:cNvPr>
          <p:cNvSpPr>
            <a:spLocks noGrp="1"/>
          </p:cNvSpPr>
          <p:nvPr>
            <p:ph sz="half" idx="1"/>
          </p:nvPr>
        </p:nvSpPr>
        <p:spPr>
          <a:xfrm>
            <a:off x="363984" y="1825625"/>
            <a:ext cx="10837416" cy="4226259"/>
          </a:xfrm>
        </p:spPr>
        <p:txBody>
          <a:bodyPr>
            <a:normAutofit/>
          </a:bodyPr>
          <a:lstStyle/>
          <a:p>
            <a:pPr marL="0" indent="0">
              <a:buNone/>
            </a:pPr>
            <a:r>
              <a:rPr lang="en-US" b="1" dirty="0"/>
              <a:t>Overview of the lecture structure:</a:t>
            </a:r>
          </a:p>
          <a:p>
            <a:pPr>
              <a:buFont typeface="Arial" panose="020B0604020202020204" pitchFamily="34" charset="0"/>
              <a:buChar char="•"/>
            </a:pPr>
            <a:r>
              <a:rPr lang="en-US" dirty="0"/>
              <a:t>Introduction to AI tools and platforms.</a:t>
            </a:r>
          </a:p>
          <a:p>
            <a:pPr>
              <a:buFont typeface="Arial" panose="020B0604020202020204" pitchFamily="34" charset="0"/>
              <a:buChar char="•"/>
            </a:pPr>
            <a:r>
              <a:rPr lang="en-US" dirty="0"/>
              <a:t>Deep learning frameworks and AI applications in different business sectors.</a:t>
            </a:r>
          </a:p>
          <a:p>
            <a:r>
              <a:rPr lang="en-US" dirty="0"/>
              <a:t>AI tools for content creation, social media, and marketing.</a:t>
            </a:r>
          </a:p>
          <a:p>
            <a:r>
              <a:rPr lang="en-US" dirty="0"/>
              <a:t>Business intelligence, predictive analytics, and automation.</a:t>
            </a:r>
          </a:p>
          <a:p>
            <a:pPr>
              <a:buFont typeface="Arial" panose="020B0604020202020204" pitchFamily="34" charset="0"/>
              <a:buChar char="•"/>
            </a:pPr>
            <a:r>
              <a:rPr lang="en-US" dirty="0"/>
              <a:t>Case studies on real-world AI applications.</a:t>
            </a:r>
          </a:p>
          <a:p>
            <a:pPr>
              <a:buFont typeface="Arial" panose="020B0604020202020204" pitchFamily="34" charset="0"/>
              <a:buChar char="•"/>
            </a:pPr>
            <a:r>
              <a:rPr lang="en-US" dirty="0"/>
              <a:t>Ethical concerns and future trends in AI.</a:t>
            </a:r>
          </a:p>
          <a:p>
            <a:pPr marL="0" indent="0">
              <a:buNone/>
            </a:pPr>
            <a:endParaRPr lang="en-US" dirty="0"/>
          </a:p>
        </p:txBody>
      </p:sp>
      <p:sp>
        <p:nvSpPr>
          <p:cNvPr id="2" name="Slide Number Placeholder 1" hidden="1">
            <a:extLst>
              <a:ext uri="{FF2B5EF4-FFF2-40B4-BE49-F238E27FC236}">
                <a16:creationId xmlns:a16="http://schemas.microsoft.com/office/drawing/2014/main" id="{944C3581-8B7F-2005-2626-5DE19D7B24DE}"/>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a:t>
            </a:fld>
            <a:endParaRPr lang="en-IE"/>
          </a:p>
        </p:txBody>
      </p:sp>
    </p:spTree>
    <p:extLst>
      <p:ext uri="{BB962C8B-B14F-4D97-AF65-F5344CB8AC3E}">
        <p14:creationId xmlns:p14="http://schemas.microsoft.com/office/powerpoint/2010/main" val="2576976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3B1F3-37B3-A712-61B5-814BC9902231}"/>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022664B5-13A9-51C3-407C-C78D8981941A}"/>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Case Study – AI in Finance (Fraud Detection)</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8CD4797E-8058-9368-D4DC-5C48614BC77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40</a:t>
            </a:fld>
            <a:endParaRPr lang="en-IE"/>
          </a:p>
        </p:txBody>
      </p:sp>
      <p:sp>
        <p:nvSpPr>
          <p:cNvPr id="5" name="TextBox 4">
            <a:extLst>
              <a:ext uri="{FF2B5EF4-FFF2-40B4-BE49-F238E27FC236}">
                <a16:creationId xmlns:a16="http://schemas.microsoft.com/office/drawing/2014/main" id="{0B934374-9F07-D01D-3FFF-BCFA484DEF71}"/>
              </a:ext>
            </a:extLst>
          </p:cNvPr>
          <p:cNvSpPr txBox="1"/>
          <p:nvPr/>
        </p:nvSpPr>
        <p:spPr>
          <a:xfrm>
            <a:off x="402084" y="1574800"/>
            <a:ext cx="9884916" cy="3785652"/>
          </a:xfrm>
          <a:prstGeom prst="rect">
            <a:avLst/>
          </a:prstGeom>
          <a:noFill/>
        </p:spPr>
        <p:txBody>
          <a:bodyPr wrap="square">
            <a:spAutoFit/>
          </a:bodyPr>
          <a:lstStyle/>
          <a:p>
            <a:r>
              <a:rPr lang="sv-SE" sz="2000" b="1" dirty="0" err="1"/>
              <a:t>Benefits</a:t>
            </a:r>
            <a:r>
              <a:rPr lang="sv-SE" sz="2000" b="1" dirty="0"/>
              <a:t> </a:t>
            </a:r>
            <a:r>
              <a:rPr lang="sv-SE" sz="2000" b="1" dirty="0" err="1"/>
              <a:t>of</a:t>
            </a:r>
            <a:r>
              <a:rPr lang="sv-SE" sz="2000" b="1" dirty="0"/>
              <a:t> AI in </a:t>
            </a:r>
            <a:r>
              <a:rPr lang="sv-SE" sz="2000" b="1" dirty="0" err="1"/>
              <a:t>Fraud</a:t>
            </a:r>
            <a:r>
              <a:rPr lang="sv-SE" sz="2000" b="1" dirty="0"/>
              <a:t> </a:t>
            </a:r>
            <a:r>
              <a:rPr lang="sv-SE" sz="2000" b="1" dirty="0" err="1"/>
              <a:t>Detection</a:t>
            </a:r>
            <a:r>
              <a:rPr lang="sv-SE" sz="2000" b="1" dirty="0"/>
              <a:t>:</a:t>
            </a:r>
          </a:p>
          <a:p>
            <a:endParaRPr lang="sv-SE" sz="2000" b="1" dirty="0"/>
          </a:p>
          <a:p>
            <a:pPr>
              <a:buFont typeface="Arial" panose="020B0604020202020204" pitchFamily="34" charset="0"/>
              <a:buChar char="•"/>
            </a:pPr>
            <a:r>
              <a:rPr lang="sv-SE" sz="2000" b="1" dirty="0"/>
              <a:t>Faster </a:t>
            </a:r>
            <a:r>
              <a:rPr lang="sv-SE" sz="2000" b="1" dirty="0" err="1"/>
              <a:t>fraud</a:t>
            </a:r>
            <a:r>
              <a:rPr lang="sv-SE" sz="2000" b="1" dirty="0"/>
              <a:t> </a:t>
            </a:r>
            <a:r>
              <a:rPr lang="sv-SE" sz="2000" b="1" dirty="0" err="1"/>
              <a:t>detection</a:t>
            </a:r>
            <a:r>
              <a:rPr lang="sv-SE" sz="2000" dirty="0"/>
              <a:t> – AI systems </a:t>
            </a:r>
            <a:r>
              <a:rPr lang="sv-SE" sz="2000" dirty="0" err="1"/>
              <a:t>analyze</a:t>
            </a:r>
            <a:r>
              <a:rPr lang="sv-SE" sz="2000" dirty="0"/>
              <a:t> </a:t>
            </a:r>
            <a:r>
              <a:rPr lang="sv-SE" sz="2000" dirty="0" err="1"/>
              <a:t>thousands</a:t>
            </a:r>
            <a:r>
              <a:rPr lang="sv-SE" sz="2000" dirty="0"/>
              <a:t> </a:t>
            </a:r>
            <a:r>
              <a:rPr lang="sv-SE" sz="2000" dirty="0" err="1"/>
              <a:t>of</a:t>
            </a:r>
            <a:r>
              <a:rPr lang="sv-SE" sz="2000" dirty="0"/>
              <a:t> </a:t>
            </a:r>
            <a:r>
              <a:rPr lang="sv-SE" sz="2000" dirty="0" err="1"/>
              <a:t>transactions</a:t>
            </a:r>
            <a:r>
              <a:rPr lang="sv-SE" sz="2000" dirty="0"/>
              <a:t> per second, </a:t>
            </a:r>
            <a:r>
              <a:rPr lang="sv-SE" sz="2000" dirty="0" err="1"/>
              <a:t>providing</a:t>
            </a:r>
            <a:r>
              <a:rPr lang="sv-SE" sz="2000" dirty="0"/>
              <a:t> </a:t>
            </a:r>
            <a:r>
              <a:rPr lang="sv-SE" sz="2000" dirty="0" err="1"/>
              <a:t>instant</a:t>
            </a:r>
            <a:r>
              <a:rPr lang="sv-SE" sz="2000" dirty="0"/>
              <a:t> alerts.</a:t>
            </a:r>
          </a:p>
          <a:p>
            <a:pPr>
              <a:buFont typeface="Arial" panose="020B0604020202020204" pitchFamily="34" charset="0"/>
              <a:buChar char="•"/>
            </a:pPr>
            <a:endParaRPr lang="sv-SE" sz="2000" dirty="0"/>
          </a:p>
          <a:p>
            <a:pPr>
              <a:buFont typeface="Arial" panose="020B0604020202020204" pitchFamily="34" charset="0"/>
              <a:buChar char="•"/>
            </a:pPr>
            <a:r>
              <a:rPr lang="sv-SE" sz="2000" b="1" dirty="0" err="1"/>
              <a:t>Reduced</a:t>
            </a:r>
            <a:r>
              <a:rPr lang="sv-SE" sz="2000" b="1" dirty="0"/>
              <a:t> </a:t>
            </a:r>
            <a:r>
              <a:rPr lang="sv-SE" sz="2000" b="1" dirty="0" err="1"/>
              <a:t>financial</a:t>
            </a:r>
            <a:r>
              <a:rPr lang="sv-SE" sz="2000" b="1" dirty="0"/>
              <a:t> loss</a:t>
            </a:r>
            <a:r>
              <a:rPr lang="sv-SE" sz="2000" dirty="0"/>
              <a:t> – </a:t>
            </a:r>
            <a:r>
              <a:rPr lang="sv-SE" sz="2000" dirty="0" err="1"/>
              <a:t>Early</a:t>
            </a:r>
            <a:r>
              <a:rPr lang="sv-SE" sz="2000" dirty="0"/>
              <a:t> </a:t>
            </a:r>
            <a:r>
              <a:rPr lang="sv-SE" sz="2000" dirty="0" err="1"/>
              <a:t>detection</a:t>
            </a:r>
            <a:r>
              <a:rPr lang="sv-SE" sz="2000" dirty="0"/>
              <a:t> </a:t>
            </a:r>
            <a:r>
              <a:rPr lang="sv-SE" sz="2000" dirty="0" err="1"/>
              <a:t>prevents</a:t>
            </a:r>
            <a:r>
              <a:rPr lang="sv-SE" sz="2000" dirty="0"/>
              <a:t> </a:t>
            </a:r>
            <a:r>
              <a:rPr lang="sv-SE" sz="2000" dirty="0" err="1"/>
              <a:t>fraudulent</a:t>
            </a:r>
            <a:r>
              <a:rPr lang="sv-SE" sz="2000" dirty="0"/>
              <a:t> </a:t>
            </a:r>
            <a:r>
              <a:rPr lang="sv-SE" sz="2000" dirty="0" err="1"/>
              <a:t>transactions</a:t>
            </a:r>
            <a:r>
              <a:rPr lang="sv-SE" sz="2000" dirty="0"/>
              <a:t> from </a:t>
            </a:r>
            <a:r>
              <a:rPr lang="sv-SE" sz="2000" dirty="0" err="1"/>
              <a:t>being</a:t>
            </a:r>
            <a:r>
              <a:rPr lang="sv-SE" sz="2000" dirty="0"/>
              <a:t> </a:t>
            </a:r>
            <a:r>
              <a:rPr lang="sv-SE" sz="2000" dirty="0" err="1"/>
              <a:t>processed</a:t>
            </a:r>
            <a:r>
              <a:rPr lang="sv-SE" sz="2000" dirty="0"/>
              <a:t>.</a:t>
            </a:r>
          </a:p>
          <a:p>
            <a:pPr>
              <a:buFont typeface="Arial" panose="020B0604020202020204" pitchFamily="34" charset="0"/>
              <a:buChar char="•"/>
            </a:pPr>
            <a:endParaRPr lang="sv-SE" sz="2000" dirty="0"/>
          </a:p>
          <a:p>
            <a:pPr>
              <a:buFont typeface="Arial" panose="020B0604020202020204" pitchFamily="34" charset="0"/>
              <a:buChar char="•"/>
            </a:pPr>
            <a:r>
              <a:rPr lang="sv-SE" sz="2000" b="1" dirty="0" err="1"/>
              <a:t>Improved</a:t>
            </a:r>
            <a:r>
              <a:rPr lang="sv-SE" sz="2000" b="1" dirty="0"/>
              <a:t> </a:t>
            </a:r>
            <a:r>
              <a:rPr lang="sv-SE" sz="2000" b="1" dirty="0" err="1"/>
              <a:t>accuracy</a:t>
            </a:r>
            <a:r>
              <a:rPr lang="sv-SE" sz="2000" dirty="0"/>
              <a:t> – AI </a:t>
            </a:r>
            <a:r>
              <a:rPr lang="sv-SE" sz="2000" dirty="0" err="1"/>
              <a:t>reduces</a:t>
            </a:r>
            <a:r>
              <a:rPr lang="sv-SE" sz="2000" dirty="0"/>
              <a:t> </a:t>
            </a:r>
            <a:r>
              <a:rPr lang="sv-SE" sz="2000" dirty="0" err="1"/>
              <a:t>false</a:t>
            </a:r>
            <a:r>
              <a:rPr lang="sv-SE" sz="2000" dirty="0"/>
              <a:t> positives, </a:t>
            </a:r>
            <a:r>
              <a:rPr lang="sv-SE" sz="2000" dirty="0" err="1"/>
              <a:t>minimizing</a:t>
            </a:r>
            <a:r>
              <a:rPr lang="sv-SE" sz="2000" dirty="0"/>
              <a:t> </a:t>
            </a:r>
            <a:r>
              <a:rPr lang="sv-SE" sz="2000" dirty="0" err="1"/>
              <a:t>disruptions</a:t>
            </a:r>
            <a:r>
              <a:rPr lang="sv-SE" sz="2000" dirty="0"/>
              <a:t> for </a:t>
            </a:r>
            <a:r>
              <a:rPr lang="sv-SE" sz="2000" dirty="0" err="1"/>
              <a:t>legitimate</a:t>
            </a:r>
            <a:r>
              <a:rPr lang="sv-SE" sz="2000" dirty="0"/>
              <a:t> </a:t>
            </a:r>
            <a:r>
              <a:rPr lang="sv-SE" sz="2000" dirty="0" err="1"/>
              <a:t>customers</a:t>
            </a:r>
            <a:r>
              <a:rPr lang="sv-SE" sz="2000" dirty="0"/>
              <a:t>.</a:t>
            </a:r>
          </a:p>
          <a:p>
            <a:pPr>
              <a:buFont typeface="Arial" panose="020B0604020202020204" pitchFamily="34" charset="0"/>
              <a:buChar char="•"/>
            </a:pPr>
            <a:endParaRPr lang="sv-SE" sz="2000" dirty="0"/>
          </a:p>
          <a:p>
            <a:pPr>
              <a:buFont typeface="Arial" panose="020B0604020202020204" pitchFamily="34" charset="0"/>
              <a:buChar char="•"/>
            </a:pPr>
            <a:r>
              <a:rPr lang="en-US" sz="2000" b="1" dirty="0"/>
              <a:t>Real-time monitoring</a:t>
            </a:r>
            <a:r>
              <a:rPr lang="en-US" sz="2000" dirty="0"/>
              <a:t> enhances security without slowing down transactions.</a:t>
            </a:r>
            <a:endParaRPr lang="sv-SE" sz="2000" dirty="0"/>
          </a:p>
        </p:txBody>
      </p:sp>
    </p:spTree>
    <p:extLst>
      <p:ext uri="{BB962C8B-B14F-4D97-AF65-F5344CB8AC3E}">
        <p14:creationId xmlns:p14="http://schemas.microsoft.com/office/powerpoint/2010/main" val="31441077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BA41-4965-E5FF-1C62-E9E6468F9325}"/>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D2495A6D-2C9D-19A5-3CEE-0ED0C93EB5A4}"/>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sv-SE" dirty="0">
                <a:solidFill>
                  <a:schemeClr val="accent1"/>
                </a:solidFill>
              </a:rPr>
              <a:t>AI Risks &amp; </a:t>
            </a:r>
            <a:r>
              <a:rPr lang="sv-SE" dirty="0" err="1">
                <a:solidFill>
                  <a:schemeClr val="accent1"/>
                </a:solidFill>
              </a:rPr>
              <a:t>Ethical</a:t>
            </a:r>
            <a:r>
              <a:rPr lang="sv-SE" dirty="0">
                <a:solidFill>
                  <a:schemeClr val="accent1"/>
                </a:solidFill>
              </a:rPr>
              <a:t> </a:t>
            </a:r>
            <a:r>
              <a:rPr lang="sv-SE" dirty="0" err="1">
                <a:solidFill>
                  <a:schemeClr val="accent1"/>
                </a:solidFill>
              </a:rPr>
              <a:t>Concerns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BBBBAA00-6393-BF46-EF25-68602294D167}"/>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41</a:t>
            </a:fld>
            <a:endParaRPr lang="en-IE"/>
          </a:p>
        </p:txBody>
      </p:sp>
      <p:sp>
        <p:nvSpPr>
          <p:cNvPr id="5" name="TextBox 4">
            <a:extLst>
              <a:ext uri="{FF2B5EF4-FFF2-40B4-BE49-F238E27FC236}">
                <a16:creationId xmlns:a16="http://schemas.microsoft.com/office/drawing/2014/main" id="{727572D0-6128-F667-B1C5-C7E5BFB30723}"/>
              </a:ext>
            </a:extLst>
          </p:cNvPr>
          <p:cNvSpPr txBox="1"/>
          <p:nvPr/>
        </p:nvSpPr>
        <p:spPr>
          <a:xfrm>
            <a:off x="554484" y="1371600"/>
            <a:ext cx="10875516" cy="4524315"/>
          </a:xfrm>
          <a:prstGeom prst="rect">
            <a:avLst/>
          </a:prstGeom>
          <a:noFill/>
        </p:spPr>
        <p:txBody>
          <a:bodyPr wrap="square">
            <a:spAutoFit/>
          </a:bodyPr>
          <a:lstStyle/>
          <a:p>
            <a:r>
              <a:rPr lang="en-US" b="1" dirty="0"/>
              <a:t>Bias in AI Models</a:t>
            </a:r>
          </a:p>
          <a:p>
            <a:pPr>
              <a:buFont typeface="Arial" panose="020B0604020202020204" pitchFamily="34" charset="0"/>
              <a:buChar char="•"/>
            </a:pPr>
            <a:r>
              <a:rPr lang="en-US" dirty="0"/>
              <a:t>AI models can inherit biases from training data, leading to unfair outcomes.</a:t>
            </a:r>
          </a:p>
          <a:p>
            <a:pPr>
              <a:buFont typeface="Arial" panose="020B0604020202020204" pitchFamily="34" charset="0"/>
              <a:buChar char="•"/>
            </a:pPr>
            <a:r>
              <a:rPr lang="en-US" dirty="0"/>
              <a:t>Example: Discriminatory credit scoring where AI denies loans to certain demographics due to biased historical data.</a:t>
            </a:r>
          </a:p>
          <a:p>
            <a:r>
              <a:rPr lang="en-US" b="1" dirty="0"/>
              <a:t>Data Privacy Concerns</a:t>
            </a:r>
          </a:p>
          <a:p>
            <a:pPr>
              <a:buFont typeface="Arial" panose="020B0604020202020204" pitchFamily="34" charset="0"/>
              <a:buChar char="•"/>
            </a:pPr>
            <a:r>
              <a:rPr lang="en-US" dirty="0"/>
              <a:t>AI-driven surveillance and tracking raise privacy issues, as seen in facial recognition technology.</a:t>
            </a:r>
          </a:p>
          <a:p>
            <a:pPr>
              <a:buFont typeface="Arial" panose="020B0604020202020204" pitchFamily="34" charset="0"/>
              <a:buChar char="•"/>
            </a:pPr>
            <a:r>
              <a:rPr lang="en-US" dirty="0"/>
              <a:t>Companies must ensure compliance with regulations such as GDPR to protect user data.</a:t>
            </a:r>
          </a:p>
          <a:p>
            <a:r>
              <a:rPr lang="en-US" b="1" dirty="0"/>
              <a:t>Transparency and Explainability Issues</a:t>
            </a:r>
          </a:p>
          <a:p>
            <a:pPr>
              <a:buFont typeface="Arial" panose="020B0604020202020204" pitchFamily="34" charset="0"/>
              <a:buChar char="•"/>
            </a:pPr>
            <a:r>
              <a:rPr lang="en-US" dirty="0"/>
              <a:t>Many AI systems operate as “black boxes,” making it difficult to understand how decisions are made.</a:t>
            </a:r>
          </a:p>
          <a:p>
            <a:pPr>
              <a:buFont typeface="Arial" panose="020B0604020202020204" pitchFamily="34" charset="0"/>
              <a:buChar char="•"/>
            </a:pPr>
            <a:r>
              <a:rPr lang="en-US" dirty="0"/>
              <a:t>Example: AI-driven hiring tools rejecting candidates without clear explanations.</a:t>
            </a:r>
          </a:p>
          <a:p>
            <a:pPr>
              <a:buFont typeface="Arial" panose="020B0604020202020204" pitchFamily="34" charset="0"/>
              <a:buChar char="•"/>
            </a:pPr>
            <a:r>
              <a:rPr lang="en-US" dirty="0"/>
              <a:t>The need for </a:t>
            </a:r>
            <a:r>
              <a:rPr lang="en-US" b="1" dirty="0"/>
              <a:t>explainable AI (XAI)</a:t>
            </a:r>
            <a:r>
              <a:rPr lang="en-US" dirty="0"/>
              <a:t> to improve accountability.</a:t>
            </a:r>
          </a:p>
          <a:p>
            <a:r>
              <a:rPr lang="en-US" b="1" dirty="0"/>
              <a:t>Other Risks:</a:t>
            </a:r>
          </a:p>
          <a:p>
            <a:pPr>
              <a:buFont typeface="Arial" panose="020B0604020202020204" pitchFamily="34" charset="0"/>
              <a:buChar char="•"/>
            </a:pPr>
            <a:r>
              <a:rPr lang="en-US" b="1" dirty="0"/>
              <a:t>Job displacement</a:t>
            </a:r>
            <a:r>
              <a:rPr lang="en-US" dirty="0"/>
              <a:t> – AI automation replacing human roles.</a:t>
            </a:r>
          </a:p>
          <a:p>
            <a:pPr>
              <a:buFont typeface="Arial" panose="020B0604020202020204" pitchFamily="34" charset="0"/>
              <a:buChar char="•"/>
            </a:pPr>
            <a:r>
              <a:rPr lang="en-US" b="1" dirty="0"/>
              <a:t>Security vulnerabilities</a:t>
            </a:r>
            <a:r>
              <a:rPr lang="en-US" dirty="0"/>
              <a:t> – AI models susceptible to adversarial attacks.</a:t>
            </a:r>
          </a:p>
        </p:txBody>
      </p:sp>
    </p:spTree>
    <p:extLst>
      <p:ext uri="{BB962C8B-B14F-4D97-AF65-F5344CB8AC3E}">
        <p14:creationId xmlns:p14="http://schemas.microsoft.com/office/powerpoint/2010/main" val="266089349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FD87205-955D-D424-01E0-410289C9C9DD}"/>
              </a:ext>
            </a:extLst>
          </p:cNvPr>
          <p:cNvSpPr txBox="1">
            <a:spLocks noGrp="1"/>
          </p:cNvSpPr>
          <p:nvPr>
            <p:ph type="title"/>
          </p:nvPr>
        </p:nvSpPr>
        <p:spPr>
          <a:xfrm>
            <a:off x="304800" y="381000"/>
            <a:ext cx="10247782" cy="645227"/>
          </a:xfrm>
          <a:prstGeom prst="rect">
            <a:avLst/>
          </a:prstGeom>
        </p:spPr>
        <p:txBody>
          <a:bodyPr vert="horz" wrap="square" lIns="0" tIns="212267" rIns="0" bIns="0" rtlCol="0">
            <a:spAutoFit/>
          </a:bodyPr>
          <a:lstStyle/>
          <a:p>
            <a:pPr marL="52705">
              <a:lnSpc>
                <a:spcPct val="100000"/>
              </a:lnSpc>
              <a:spcBef>
                <a:spcPts val="95"/>
              </a:spcBef>
            </a:pPr>
            <a:r>
              <a:rPr lang="sv-SE" spc="-25" dirty="0"/>
              <a:t>AI </a:t>
            </a:r>
            <a:r>
              <a:rPr lang="sv-SE" spc="-25" dirty="0" err="1"/>
              <a:t>tools</a:t>
            </a:r>
            <a:r>
              <a:rPr lang="sv-SE" spc="-25" dirty="0"/>
              <a:t> </a:t>
            </a:r>
            <a:r>
              <a:rPr lang="sv-SE" spc="-25" dirty="0" err="1"/>
              <a:t>are</a:t>
            </a:r>
            <a:r>
              <a:rPr lang="sv-SE" spc="-25" dirty="0"/>
              <a:t> </a:t>
            </a:r>
            <a:r>
              <a:rPr lang="sv-SE" spc="-25" dirty="0" err="1"/>
              <a:t>changing</a:t>
            </a:r>
            <a:r>
              <a:rPr lang="sv-SE" spc="-25" dirty="0"/>
              <a:t> </a:t>
            </a:r>
            <a:r>
              <a:rPr lang="sv-SE" spc="-25" dirty="0" err="1"/>
              <a:t>every</a:t>
            </a:r>
            <a:r>
              <a:rPr lang="sv-SE" spc="-25" dirty="0"/>
              <a:t> </a:t>
            </a:r>
            <a:r>
              <a:rPr lang="sv-SE" spc="-25" dirty="0" err="1"/>
              <a:t>day</a:t>
            </a:r>
            <a:r>
              <a:rPr lang="sv-SE" spc="-25" dirty="0"/>
              <a:t>!</a:t>
            </a:r>
            <a:endParaRPr spc="-10" dirty="0"/>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42</a:t>
            </a:fld>
            <a:endParaRPr lang="en-IE"/>
          </a:p>
        </p:txBody>
      </p:sp>
      <p:pic>
        <p:nvPicPr>
          <p:cNvPr id="3074" name="Picture 2" descr="AI &amp; Data Landscape with top AI tools">
            <a:extLst>
              <a:ext uri="{FF2B5EF4-FFF2-40B4-BE49-F238E27FC236}">
                <a16:creationId xmlns:a16="http://schemas.microsoft.com/office/drawing/2014/main" id="{3347A991-3799-3B49-27B7-1E35737F4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03769"/>
            <a:ext cx="8001000" cy="565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7089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EB588-9D9D-A848-9DC0-D84173D09E5C}"/>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F972C27C-71C7-4FEE-7CC0-D2597D2E038B}"/>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en-US" dirty="0">
                <a:solidFill>
                  <a:schemeClr val="accent1"/>
                </a:solidFill>
              </a:rPr>
              <a:t>Future Trends in AI Tools &amp; Platforms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05C3C5D1-AAD0-16FD-D876-83149A96360B}"/>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43</a:t>
            </a:fld>
            <a:endParaRPr lang="en-IE"/>
          </a:p>
        </p:txBody>
      </p:sp>
      <p:sp>
        <p:nvSpPr>
          <p:cNvPr id="5" name="TextBox 4">
            <a:extLst>
              <a:ext uri="{FF2B5EF4-FFF2-40B4-BE49-F238E27FC236}">
                <a16:creationId xmlns:a16="http://schemas.microsoft.com/office/drawing/2014/main" id="{4831324F-7E3B-CB39-2F55-D932C8AE6F13}"/>
              </a:ext>
            </a:extLst>
          </p:cNvPr>
          <p:cNvSpPr txBox="1"/>
          <p:nvPr/>
        </p:nvSpPr>
        <p:spPr>
          <a:xfrm>
            <a:off x="402084" y="1574800"/>
            <a:ext cx="10875516" cy="4247317"/>
          </a:xfrm>
          <a:prstGeom prst="rect">
            <a:avLst/>
          </a:prstGeom>
          <a:noFill/>
        </p:spPr>
        <p:txBody>
          <a:bodyPr wrap="square">
            <a:spAutoFit/>
          </a:bodyPr>
          <a:lstStyle/>
          <a:p>
            <a:r>
              <a:rPr lang="en-US" b="1" dirty="0"/>
              <a:t>Emerging AI Trends:</a:t>
            </a:r>
          </a:p>
          <a:p>
            <a:pPr>
              <a:buFont typeface="Arial" panose="020B0604020202020204" pitchFamily="34" charset="0"/>
              <a:buChar char="•"/>
            </a:pPr>
            <a:r>
              <a:rPr lang="en-US" b="1" dirty="0"/>
              <a:t>Generative AI</a:t>
            </a:r>
            <a:r>
              <a:rPr lang="en-US" dirty="0"/>
              <a:t> – AI models like ChatGPT, DALL·E, and Sora generating realistic text, images, and videos.</a:t>
            </a:r>
          </a:p>
          <a:p>
            <a:pPr>
              <a:buFont typeface="Arial" panose="020B0604020202020204" pitchFamily="34" charset="0"/>
              <a:buChar char="•"/>
            </a:pPr>
            <a:r>
              <a:rPr lang="en-US" b="1" dirty="0"/>
              <a:t>Multimodal AI</a:t>
            </a:r>
            <a:r>
              <a:rPr lang="en-US" dirty="0"/>
              <a:t> – AI systems capable of processing and integrating multiple types of data (text, images, speech) for more sophisticated applications.</a:t>
            </a:r>
          </a:p>
          <a:p>
            <a:pPr>
              <a:buFont typeface="Arial" panose="020B0604020202020204" pitchFamily="34" charset="0"/>
              <a:buChar char="•"/>
            </a:pPr>
            <a:r>
              <a:rPr lang="en-US" b="1" dirty="0"/>
              <a:t>Real-time AI</a:t>
            </a:r>
            <a:r>
              <a:rPr lang="en-US" dirty="0"/>
              <a:t> – Faster processing and decision-making with AI integrated into real-time applications (e.g., financial trading, autonomous vehicles).</a:t>
            </a:r>
          </a:p>
          <a:p>
            <a:r>
              <a:rPr lang="en-US" b="1" dirty="0"/>
              <a:t>AI Regulation and Governance:</a:t>
            </a:r>
          </a:p>
          <a:p>
            <a:pPr>
              <a:buFont typeface="Arial" panose="020B0604020202020204" pitchFamily="34" charset="0"/>
              <a:buChar char="•"/>
            </a:pPr>
            <a:r>
              <a:rPr lang="en-US" dirty="0"/>
              <a:t>Growing efforts to regulate AI, such as the </a:t>
            </a:r>
            <a:r>
              <a:rPr lang="en-US" b="1" dirty="0"/>
              <a:t>EU AI Act</a:t>
            </a:r>
            <a:r>
              <a:rPr lang="en-US" dirty="0"/>
              <a:t>, focusing on transparency, fairness, and accountability.</a:t>
            </a:r>
          </a:p>
          <a:p>
            <a:pPr>
              <a:buFont typeface="Arial" panose="020B0604020202020204" pitchFamily="34" charset="0"/>
              <a:buChar char="•"/>
            </a:pPr>
            <a:r>
              <a:rPr lang="en-US" dirty="0"/>
              <a:t>Ethical AI frameworks ensuring responsible AI deployment in business.</a:t>
            </a:r>
          </a:p>
          <a:p>
            <a:r>
              <a:rPr lang="en-US" b="1" dirty="0"/>
              <a:t>AI’s Role in Business Strategy:</a:t>
            </a:r>
          </a:p>
          <a:p>
            <a:pPr>
              <a:buFont typeface="Arial" panose="020B0604020202020204" pitchFamily="34" charset="0"/>
              <a:buChar char="•"/>
            </a:pPr>
            <a:r>
              <a:rPr lang="en-US" dirty="0"/>
              <a:t>Increased AI adoption across industries, optimizing operations and decision-making.</a:t>
            </a:r>
          </a:p>
          <a:p>
            <a:pPr>
              <a:buFont typeface="Arial" panose="020B0604020202020204" pitchFamily="34" charset="0"/>
              <a:buChar char="•"/>
            </a:pPr>
            <a:r>
              <a:rPr lang="en-US" dirty="0"/>
              <a:t>Shift from AI as a tool to AI as a </a:t>
            </a:r>
            <a:r>
              <a:rPr lang="en-US" b="1" dirty="0"/>
              <a:t>strategic business driver</a:t>
            </a:r>
            <a:r>
              <a:rPr lang="en-US" dirty="0"/>
              <a:t>, influencing innovation and competitive advantage.</a:t>
            </a:r>
          </a:p>
        </p:txBody>
      </p:sp>
    </p:spTree>
    <p:extLst>
      <p:ext uri="{BB962C8B-B14F-4D97-AF65-F5344CB8AC3E}">
        <p14:creationId xmlns:p14="http://schemas.microsoft.com/office/powerpoint/2010/main" val="367298028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0B810-0F42-9D02-6F68-09EF7F8BD13D}"/>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85702A40-96BB-B30D-EF17-8582274F0E76}"/>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sv-SE" dirty="0" err="1">
                <a:solidFill>
                  <a:schemeClr val="accent1"/>
                </a:solidFill>
              </a:rPr>
              <a:t>Summary</a:t>
            </a:r>
            <a:r>
              <a:rPr lang="sv-SE" dirty="0">
                <a:solidFill>
                  <a:schemeClr val="accent1"/>
                </a:solidFill>
              </a:rPr>
              <a:t> &amp; </a:t>
            </a:r>
            <a:r>
              <a:rPr lang="sv-SE" dirty="0" err="1">
                <a:solidFill>
                  <a:schemeClr val="accent1"/>
                </a:solidFill>
              </a:rPr>
              <a:t>Key</a:t>
            </a:r>
            <a:r>
              <a:rPr lang="sv-SE" dirty="0">
                <a:solidFill>
                  <a:schemeClr val="accent1"/>
                </a:solidFill>
              </a:rPr>
              <a:t> </a:t>
            </a:r>
            <a:r>
              <a:rPr lang="sv-SE" dirty="0" err="1">
                <a:solidFill>
                  <a:schemeClr val="accent1"/>
                </a:solidFill>
              </a:rPr>
              <a:t>Takeaways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B2351F40-FF62-5958-A4D8-9447F5309D35}"/>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44</a:t>
            </a:fld>
            <a:endParaRPr lang="en-IE"/>
          </a:p>
        </p:txBody>
      </p:sp>
      <p:sp>
        <p:nvSpPr>
          <p:cNvPr id="5" name="TextBox 4">
            <a:extLst>
              <a:ext uri="{FF2B5EF4-FFF2-40B4-BE49-F238E27FC236}">
                <a16:creationId xmlns:a16="http://schemas.microsoft.com/office/drawing/2014/main" id="{A55ED3EC-A8BC-304A-FD2B-F99CCA64AAC6}"/>
              </a:ext>
            </a:extLst>
          </p:cNvPr>
          <p:cNvSpPr txBox="1"/>
          <p:nvPr/>
        </p:nvSpPr>
        <p:spPr>
          <a:xfrm>
            <a:off x="402084" y="1574800"/>
            <a:ext cx="10875516" cy="3477875"/>
          </a:xfrm>
          <a:prstGeom prst="rect">
            <a:avLst/>
          </a:prstGeom>
          <a:noFill/>
        </p:spPr>
        <p:txBody>
          <a:bodyPr wrap="square">
            <a:spAutoFit/>
          </a:bodyPr>
          <a:lstStyle/>
          <a:p>
            <a:r>
              <a:rPr lang="en-US" sz="2000" b="1" dirty="0"/>
              <a:t>Key Takeaways:</a:t>
            </a:r>
          </a:p>
          <a:p>
            <a:endParaRPr lang="en-US" sz="2000" b="1" dirty="0"/>
          </a:p>
          <a:p>
            <a:pPr>
              <a:buFont typeface="Arial" panose="020B0604020202020204" pitchFamily="34" charset="0"/>
              <a:buChar char="•"/>
            </a:pPr>
            <a:r>
              <a:rPr lang="en-US" sz="2000" b="1" dirty="0"/>
              <a:t>AI tools</a:t>
            </a:r>
            <a:r>
              <a:rPr lang="en-US" sz="2000" dirty="0"/>
              <a:t> enhance efficiency, automate tasks, and provide data-driven insights.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Business applications</a:t>
            </a:r>
            <a:r>
              <a:rPr lang="en-US" sz="2000" dirty="0"/>
              <a:t> include marketing, finance, customer service, and fraud detection.</a:t>
            </a:r>
          </a:p>
          <a:p>
            <a:pPr>
              <a:buFont typeface="Arial" panose="020B0604020202020204" pitchFamily="34" charset="0"/>
              <a:buChar char="•"/>
            </a:pPr>
            <a:endParaRPr lang="en-US" sz="2000" dirty="0"/>
          </a:p>
          <a:p>
            <a:pPr>
              <a:buFont typeface="Arial" panose="020B0604020202020204" pitchFamily="34" charset="0"/>
              <a:buChar char="•"/>
            </a:pPr>
            <a:r>
              <a:rPr lang="en-US" sz="2000" b="1" dirty="0"/>
              <a:t>Ethical concerns</a:t>
            </a:r>
            <a:r>
              <a:rPr lang="en-US" sz="2000" dirty="0"/>
              <a:t> such as bias, transparency, and privacy must be addressed.</a:t>
            </a:r>
          </a:p>
          <a:p>
            <a:pPr>
              <a:buFont typeface="Arial" panose="020B0604020202020204" pitchFamily="34" charset="0"/>
              <a:buChar char="•"/>
            </a:pPr>
            <a:endParaRPr lang="en-US" sz="2000" dirty="0"/>
          </a:p>
          <a:p>
            <a:pPr>
              <a:buFont typeface="Arial" panose="020B0604020202020204" pitchFamily="34" charset="0"/>
              <a:buChar char="•"/>
            </a:pPr>
            <a:r>
              <a:rPr lang="en-US" sz="2000" b="1" dirty="0"/>
              <a:t>Future trends</a:t>
            </a:r>
            <a:r>
              <a:rPr lang="en-US" sz="2000" dirty="0"/>
              <a:t> point to more advanced AI models, regulatory frameworks, and AI-driven business strategies.</a:t>
            </a:r>
          </a:p>
        </p:txBody>
      </p:sp>
    </p:spTree>
    <p:extLst>
      <p:ext uri="{BB962C8B-B14F-4D97-AF65-F5344CB8AC3E}">
        <p14:creationId xmlns:p14="http://schemas.microsoft.com/office/powerpoint/2010/main" val="200947753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43B0F-C05B-282F-7689-685973087ADF}"/>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FEAC9B4A-9501-E6E9-41E8-8A1C4C62F107}"/>
              </a:ext>
            </a:extLst>
          </p:cNvPr>
          <p:cNvSpPr txBox="1">
            <a:spLocks noGrp="1"/>
          </p:cNvSpPr>
          <p:nvPr>
            <p:ph type="title"/>
          </p:nvPr>
        </p:nvSpPr>
        <p:spPr>
          <a:xfrm>
            <a:off x="402084" y="152400"/>
            <a:ext cx="8286720" cy="1155032"/>
          </a:xfrm>
        </p:spPr>
        <p:txBody>
          <a:bodyPr vert="horz" lIns="91440" tIns="45720" rIns="91440" bIns="45720" rtlCol="0" anchor="b">
            <a:normAutofit/>
          </a:bodyPr>
          <a:lstStyle/>
          <a:p>
            <a:pPr marL="52705"/>
            <a:r>
              <a:rPr lang="sv-SE" dirty="0" err="1">
                <a:solidFill>
                  <a:schemeClr val="accent1"/>
                </a:solidFill>
              </a:rPr>
              <a:t>Summary</a:t>
            </a:r>
            <a:r>
              <a:rPr lang="sv-SE" dirty="0">
                <a:solidFill>
                  <a:schemeClr val="accent1"/>
                </a:solidFill>
              </a:rPr>
              <a:t> &amp; </a:t>
            </a:r>
            <a:r>
              <a:rPr lang="sv-SE" dirty="0" err="1">
                <a:solidFill>
                  <a:schemeClr val="accent1"/>
                </a:solidFill>
              </a:rPr>
              <a:t>Key</a:t>
            </a:r>
            <a:r>
              <a:rPr lang="sv-SE" dirty="0">
                <a:solidFill>
                  <a:schemeClr val="accent1"/>
                </a:solidFill>
              </a:rPr>
              <a:t> </a:t>
            </a:r>
            <a:r>
              <a:rPr lang="sv-SE" dirty="0" err="1">
                <a:solidFill>
                  <a:schemeClr val="accent1"/>
                </a:solidFill>
              </a:rPr>
              <a:t>Takeaways</a:t>
            </a:r>
            <a:endParaRPr lang="sv-SE" dirty="0">
              <a:solidFill>
                <a:schemeClr val="accent1"/>
              </a:solidFill>
            </a:endParaRPr>
          </a:p>
        </p:txBody>
      </p:sp>
      <p:sp>
        <p:nvSpPr>
          <p:cNvPr id="2" name="Slide Number Placeholder 1" hidden="1">
            <a:extLst>
              <a:ext uri="{FF2B5EF4-FFF2-40B4-BE49-F238E27FC236}">
                <a16:creationId xmlns:a16="http://schemas.microsoft.com/office/drawing/2014/main" id="{DE6B6120-55FC-71C5-E6CB-4DE21E5E2625}"/>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45</a:t>
            </a:fld>
            <a:endParaRPr lang="en-IE"/>
          </a:p>
        </p:txBody>
      </p:sp>
      <p:sp>
        <p:nvSpPr>
          <p:cNvPr id="5" name="TextBox 4">
            <a:extLst>
              <a:ext uri="{FF2B5EF4-FFF2-40B4-BE49-F238E27FC236}">
                <a16:creationId xmlns:a16="http://schemas.microsoft.com/office/drawing/2014/main" id="{CAF88519-27ED-3A5D-D9C7-69D412B70C00}"/>
              </a:ext>
            </a:extLst>
          </p:cNvPr>
          <p:cNvSpPr txBox="1"/>
          <p:nvPr/>
        </p:nvSpPr>
        <p:spPr>
          <a:xfrm>
            <a:off x="402084" y="1574800"/>
            <a:ext cx="10875516" cy="3477875"/>
          </a:xfrm>
          <a:prstGeom prst="rect">
            <a:avLst/>
          </a:prstGeom>
          <a:noFill/>
        </p:spPr>
        <p:txBody>
          <a:bodyPr wrap="square">
            <a:spAutoFit/>
          </a:bodyPr>
          <a:lstStyle/>
          <a:p>
            <a:r>
              <a:rPr lang="en-US" sz="2000" b="1" dirty="0"/>
              <a:t>Final Thoughts:</a:t>
            </a:r>
          </a:p>
          <a:p>
            <a:endParaRPr lang="en-US" sz="2000" b="1" dirty="0"/>
          </a:p>
          <a:p>
            <a:r>
              <a:rPr lang="en-US" sz="2000" dirty="0"/>
              <a:t>AI is no longer just a technological innovation; it is a fundamental component of modern business. However, </a:t>
            </a:r>
            <a:r>
              <a:rPr lang="en-US" sz="2000" b="1" dirty="0"/>
              <a:t>ethical considerations, strategic implementation, and continuous oversight</a:t>
            </a:r>
            <a:r>
              <a:rPr lang="en-US" sz="2000" dirty="0"/>
              <a:t> are essential for responsible AI adoption.</a:t>
            </a:r>
          </a:p>
          <a:p>
            <a:endParaRPr lang="en-US" sz="2000" dirty="0"/>
          </a:p>
          <a:p>
            <a:endParaRPr lang="en-US" sz="2000" dirty="0"/>
          </a:p>
          <a:p>
            <a:endParaRPr lang="en-US" sz="2000" dirty="0"/>
          </a:p>
          <a:p>
            <a:endParaRPr lang="en-US" sz="2000" dirty="0"/>
          </a:p>
          <a:p>
            <a:r>
              <a:rPr lang="en-US" sz="4000" dirty="0">
                <a:solidFill>
                  <a:schemeClr val="accent1"/>
                </a:solidFill>
                <a:latin typeface="+mj-lt"/>
                <a:ea typeface="+mj-ea"/>
                <a:cs typeface="+mj-cs"/>
              </a:rPr>
              <a:t>Thank you!</a:t>
            </a:r>
          </a:p>
        </p:txBody>
      </p:sp>
    </p:spTree>
    <p:extLst>
      <p:ext uri="{BB962C8B-B14F-4D97-AF65-F5344CB8AC3E}">
        <p14:creationId xmlns:p14="http://schemas.microsoft.com/office/powerpoint/2010/main" val="16084884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06693-2954-F2FC-5D52-4B108C6B542E}"/>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9AC6AC01-7863-D6FB-DC7D-BCB6F511E645}"/>
              </a:ext>
            </a:extLst>
          </p:cNvPr>
          <p:cNvSpPr txBox="1">
            <a:spLocks noGrp="1"/>
          </p:cNvSpPr>
          <p:nvPr>
            <p:ph type="title"/>
          </p:nvPr>
        </p:nvSpPr>
        <p:spPr/>
        <p:txBody>
          <a:bodyPr vert="horz" lIns="91440" tIns="45720" rIns="91440" bIns="45720" rtlCol="0" anchor="b">
            <a:normAutofit/>
          </a:bodyPr>
          <a:lstStyle/>
          <a:p>
            <a:pPr marL="52705"/>
            <a:r>
              <a:rPr lang="sv-SE" spc="-10" dirty="0" err="1">
                <a:solidFill>
                  <a:schemeClr val="accent1"/>
                </a:solidFill>
              </a:rPr>
              <a:t>Introduction</a:t>
            </a:r>
            <a:endParaRPr lang="sv-SE" spc="-10" dirty="0">
              <a:solidFill>
                <a:schemeClr val="accent1"/>
              </a:solidFill>
            </a:endParaRPr>
          </a:p>
        </p:txBody>
      </p:sp>
      <p:sp>
        <p:nvSpPr>
          <p:cNvPr id="10" name="Text Placeholder 2">
            <a:extLst>
              <a:ext uri="{FF2B5EF4-FFF2-40B4-BE49-F238E27FC236}">
                <a16:creationId xmlns:a16="http://schemas.microsoft.com/office/drawing/2014/main" id="{C2835E23-DEC1-118D-2774-C90537689085}"/>
              </a:ext>
            </a:extLst>
          </p:cNvPr>
          <p:cNvSpPr>
            <a:spLocks noGrp="1"/>
          </p:cNvSpPr>
          <p:nvPr>
            <p:ph sz="half" idx="1"/>
          </p:nvPr>
        </p:nvSpPr>
        <p:spPr>
          <a:xfrm>
            <a:off x="6646415" y="2362200"/>
            <a:ext cx="5181600" cy="4226259"/>
          </a:xfrm>
        </p:spPr>
        <p:txBody>
          <a:bodyPr>
            <a:normAutofit/>
          </a:bodyPr>
          <a:lstStyle/>
          <a:p>
            <a:r>
              <a:rPr lang="en-US" dirty="0"/>
              <a:t>To perform specific tasks, AI software  need to integrate with other systems and apps, such as databases, cloud platforms, or IoT devices, which require robust integration tools for smooth communication and data transfer between the systems</a:t>
            </a:r>
          </a:p>
          <a:p>
            <a:endParaRPr lang="en-US" dirty="0"/>
          </a:p>
        </p:txBody>
      </p:sp>
      <p:sp>
        <p:nvSpPr>
          <p:cNvPr id="2" name="Slide Number Placeholder 1" hidden="1">
            <a:extLst>
              <a:ext uri="{FF2B5EF4-FFF2-40B4-BE49-F238E27FC236}">
                <a16:creationId xmlns:a16="http://schemas.microsoft.com/office/drawing/2014/main" id="{10169B47-1A69-8E79-417E-D615C1D3EA10}"/>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5</a:t>
            </a:fld>
            <a:endParaRPr lang="en-IE"/>
          </a:p>
        </p:txBody>
      </p:sp>
      <p:graphicFrame>
        <p:nvGraphicFramePr>
          <p:cNvPr id="6" name="object 3">
            <a:extLst>
              <a:ext uri="{FF2B5EF4-FFF2-40B4-BE49-F238E27FC236}">
                <a16:creationId xmlns:a16="http://schemas.microsoft.com/office/drawing/2014/main" id="{0D15C8BC-CDB3-0FBA-54A3-1C93D6F16110}"/>
              </a:ext>
            </a:extLst>
          </p:cNvPr>
          <p:cNvGraphicFramePr/>
          <p:nvPr>
            <p:extLst>
              <p:ext uri="{D42A27DB-BD31-4B8C-83A1-F6EECF244321}">
                <p14:modId xmlns:p14="http://schemas.microsoft.com/office/powerpoint/2010/main" val="3818207807"/>
              </p:ext>
            </p:extLst>
          </p:nvPr>
        </p:nvGraphicFramePr>
        <p:xfrm>
          <a:off x="363985" y="1524000"/>
          <a:ext cx="5181600" cy="4226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3223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300E-0BCE-F88E-71B6-3D4EE48A1ED1}"/>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7E97054F-9156-3DC2-B6EF-EEC604D5F678}"/>
              </a:ext>
            </a:extLst>
          </p:cNvPr>
          <p:cNvSpPr txBox="1">
            <a:spLocks noGrp="1"/>
          </p:cNvSpPr>
          <p:nvPr>
            <p:ph type="title"/>
          </p:nvPr>
        </p:nvSpPr>
        <p:spPr>
          <a:xfrm>
            <a:off x="444500" y="0"/>
            <a:ext cx="8286720" cy="1155032"/>
          </a:xfrm>
        </p:spPr>
        <p:txBody>
          <a:bodyPr vert="horz" lIns="91440" tIns="45720" rIns="91440" bIns="45720" rtlCol="0" anchor="b">
            <a:normAutofit/>
          </a:bodyPr>
          <a:lstStyle/>
          <a:p>
            <a:pPr marL="52705"/>
            <a:r>
              <a:rPr lang="sv-SE" spc="-10" dirty="0">
                <a:solidFill>
                  <a:schemeClr val="accent1"/>
                </a:solidFill>
              </a:rPr>
              <a:t>Deep Learning </a:t>
            </a:r>
            <a:r>
              <a:rPr lang="sv-SE" spc="-10" dirty="0" err="1">
                <a:solidFill>
                  <a:schemeClr val="accent1"/>
                </a:solidFill>
              </a:rPr>
              <a:t>Frameworks</a:t>
            </a:r>
            <a:endParaRPr lang="sv-SE" spc="-10" dirty="0">
              <a:solidFill>
                <a:schemeClr val="accent1"/>
              </a:solidFill>
            </a:endParaRPr>
          </a:p>
        </p:txBody>
      </p:sp>
      <p:sp>
        <p:nvSpPr>
          <p:cNvPr id="9" name="Text Placeholder 2">
            <a:extLst>
              <a:ext uri="{FF2B5EF4-FFF2-40B4-BE49-F238E27FC236}">
                <a16:creationId xmlns:a16="http://schemas.microsoft.com/office/drawing/2014/main" id="{9FEA4E55-AF34-DF31-A3DA-0695812ED1EB}"/>
              </a:ext>
            </a:extLst>
          </p:cNvPr>
          <p:cNvSpPr>
            <a:spLocks noGrp="1"/>
          </p:cNvSpPr>
          <p:nvPr>
            <p:ph sz="half" idx="1"/>
          </p:nvPr>
        </p:nvSpPr>
        <p:spPr>
          <a:xfrm>
            <a:off x="457200" y="1752600"/>
            <a:ext cx="10304462" cy="3923632"/>
          </a:xfrm>
        </p:spPr>
        <p:txBody>
          <a:bodyPr>
            <a:noAutofit/>
          </a:bodyPr>
          <a:lstStyle/>
          <a:p>
            <a:pPr marL="0" indent="0">
              <a:buNone/>
            </a:pPr>
            <a:r>
              <a:rPr lang="en-US" dirty="0"/>
              <a:t>These frameworks provide a high-level interface that simplifies the process of:</a:t>
            </a:r>
          </a:p>
          <a:p>
            <a:pPr marL="0" indent="0">
              <a:buNone/>
            </a:pPr>
            <a:endParaRPr lang="en-US" dirty="0"/>
          </a:p>
          <a:p>
            <a:pPr>
              <a:buFont typeface="Arial" panose="020B0604020202020204" pitchFamily="34" charset="0"/>
              <a:buChar char="•"/>
            </a:pPr>
            <a:r>
              <a:rPr lang="en-US" b="1" dirty="0"/>
              <a:t>Designing</a:t>
            </a:r>
            <a:r>
              <a:rPr lang="en-US" dirty="0"/>
              <a:t> the architecture of your neural network (think of it as the blueprint)</a:t>
            </a:r>
          </a:p>
          <a:p>
            <a:pPr>
              <a:buFont typeface="Arial" panose="020B0604020202020204" pitchFamily="34" charset="0"/>
              <a:buChar char="•"/>
            </a:pPr>
            <a:r>
              <a:rPr lang="en-US" b="1" dirty="0"/>
              <a:t>Training</a:t>
            </a:r>
            <a:r>
              <a:rPr lang="en-US" dirty="0"/>
              <a:t> the network on large datasets to learn and improve its performance</a:t>
            </a:r>
          </a:p>
          <a:p>
            <a:pPr>
              <a:buFont typeface="Arial" panose="020B0604020202020204" pitchFamily="34" charset="0"/>
              <a:buChar char="•"/>
            </a:pPr>
            <a:r>
              <a:rPr lang="en-US" b="1" dirty="0"/>
              <a:t>Validating</a:t>
            </a:r>
            <a:r>
              <a:rPr lang="en-US" dirty="0"/>
              <a:t> the performance of the trained network</a:t>
            </a:r>
          </a:p>
        </p:txBody>
      </p:sp>
      <p:sp>
        <p:nvSpPr>
          <p:cNvPr id="2" name="Slide Number Placeholder 1" hidden="1">
            <a:extLst>
              <a:ext uri="{FF2B5EF4-FFF2-40B4-BE49-F238E27FC236}">
                <a16:creationId xmlns:a16="http://schemas.microsoft.com/office/drawing/2014/main" id="{3A88EC65-BAA0-8F96-C9C3-66EC64E659F1}"/>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6</a:t>
            </a:fld>
            <a:endParaRPr lang="en-IE"/>
          </a:p>
        </p:txBody>
      </p:sp>
    </p:spTree>
    <p:extLst>
      <p:ext uri="{BB962C8B-B14F-4D97-AF65-F5344CB8AC3E}">
        <p14:creationId xmlns:p14="http://schemas.microsoft.com/office/powerpoint/2010/main" val="30524895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FF9A-9827-0315-2828-77318D995FA4}"/>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57743A02-9E6B-054B-6302-BB2DBC286430}"/>
              </a:ext>
            </a:extLst>
          </p:cNvPr>
          <p:cNvSpPr txBox="1">
            <a:spLocks noGrp="1"/>
          </p:cNvSpPr>
          <p:nvPr>
            <p:ph type="title"/>
          </p:nvPr>
        </p:nvSpPr>
        <p:spPr>
          <a:xfrm>
            <a:off x="457200" y="-152400"/>
            <a:ext cx="8286720" cy="1155032"/>
          </a:xfrm>
        </p:spPr>
        <p:txBody>
          <a:bodyPr vert="horz" lIns="91440" tIns="45720" rIns="91440" bIns="45720" rtlCol="0" anchor="b">
            <a:normAutofit/>
          </a:bodyPr>
          <a:lstStyle/>
          <a:p>
            <a:pPr marL="52705"/>
            <a:r>
              <a:rPr lang="sv-SE" spc="-10" dirty="0">
                <a:solidFill>
                  <a:schemeClr val="accent1"/>
                </a:solidFill>
              </a:rPr>
              <a:t>Deep Learning </a:t>
            </a:r>
            <a:r>
              <a:rPr lang="sv-SE" spc="-10" dirty="0" err="1">
                <a:solidFill>
                  <a:schemeClr val="accent1"/>
                </a:solidFill>
              </a:rPr>
              <a:t>Frameworks</a:t>
            </a:r>
            <a:endParaRPr lang="sv-SE" spc="-10" dirty="0">
              <a:solidFill>
                <a:schemeClr val="accent1"/>
              </a:solidFill>
            </a:endParaRPr>
          </a:p>
        </p:txBody>
      </p:sp>
      <p:sp>
        <p:nvSpPr>
          <p:cNvPr id="9" name="Text Placeholder 2">
            <a:extLst>
              <a:ext uri="{FF2B5EF4-FFF2-40B4-BE49-F238E27FC236}">
                <a16:creationId xmlns:a16="http://schemas.microsoft.com/office/drawing/2014/main" id="{5196FC5D-7469-186F-9FE4-CA7FF5E8F60E}"/>
              </a:ext>
            </a:extLst>
          </p:cNvPr>
          <p:cNvSpPr>
            <a:spLocks noGrp="1"/>
          </p:cNvSpPr>
          <p:nvPr>
            <p:ph sz="half" idx="1"/>
          </p:nvPr>
        </p:nvSpPr>
        <p:spPr>
          <a:xfrm>
            <a:off x="457200" y="1219200"/>
            <a:ext cx="10304462" cy="4876800"/>
          </a:xfrm>
        </p:spPr>
        <p:txBody>
          <a:bodyPr>
            <a:noAutofit/>
          </a:bodyPr>
          <a:lstStyle/>
          <a:p>
            <a:pPr marL="0" indent="0">
              <a:buNone/>
            </a:pPr>
            <a:r>
              <a:rPr lang="en-US" sz="1800" dirty="0"/>
              <a:t>What deep learning frameworks offer:</a:t>
            </a:r>
          </a:p>
          <a:p>
            <a:pPr>
              <a:buFont typeface="Arial" panose="020B0604020202020204" pitchFamily="34" charset="0"/>
              <a:buChar char="•"/>
            </a:pPr>
            <a:r>
              <a:rPr lang="en-US" sz="1800" b="1" dirty="0"/>
              <a:t>Building Blocks:</a:t>
            </a:r>
            <a:r>
              <a:rPr lang="en-US" sz="1800" dirty="0"/>
              <a:t> Frameworks provide pre-written code for common neural network layers and functions, saving you time and effort.</a:t>
            </a:r>
          </a:p>
          <a:p>
            <a:pPr>
              <a:buFont typeface="Arial" panose="020B0604020202020204" pitchFamily="34" charset="0"/>
              <a:buChar char="•"/>
            </a:pPr>
            <a:r>
              <a:rPr lang="en-US" sz="1800" b="1" dirty="0"/>
              <a:t>Automatic Differentiation:</a:t>
            </a:r>
            <a:r>
              <a:rPr lang="en-US" sz="1800" dirty="0"/>
              <a:t> They handle the complex math behind calculating gradients, which is essential for training neural networks.</a:t>
            </a:r>
          </a:p>
          <a:p>
            <a:pPr>
              <a:buFont typeface="Arial" panose="020B0604020202020204" pitchFamily="34" charset="0"/>
              <a:buChar char="•"/>
            </a:pPr>
            <a:r>
              <a:rPr lang="en-US" sz="1800" b="1" dirty="0"/>
              <a:t>Optimization Algorithms:</a:t>
            </a:r>
            <a:r>
              <a:rPr lang="en-US" sz="1800" dirty="0"/>
              <a:t> Frameworks come with built-in optimization algorithms that efficiently adjust the network's parameters during training.</a:t>
            </a:r>
          </a:p>
          <a:p>
            <a:pPr>
              <a:buFont typeface="Arial" panose="020B0604020202020204" pitchFamily="34" charset="0"/>
              <a:buChar char="•"/>
            </a:pPr>
            <a:r>
              <a:rPr lang="en-US" sz="1800" b="1" dirty="0"/>
              <a:t>Hardware Acceleration:</a:t>
            </a:r>
            <a:r>
              <a:rPr lang="en-US" sz="1800" dirty="0"/>
              <a:t> They leverage powerful hardware like GPUs (Graphics Processing Units) to speed up training times significantly.</a:t>
            </a:r>
          </a:p>
          <a:p>
            <a:pPr>
              <a:buFont typeface="Arial" panose="020B0604020202020204" pitchFamily="34" charset="0"/>
              <a:buChar char="•"/>
            </a:pPr>
            <a:r>
              <a:rPr lang="en-US" sz="1800" b="1" dirty="0"/>
              <a:t>Flexibility:</a:t>
            </a:r>
            <a:r>
              <a:rPr lang="en-US" sz="1800" dirty="0"/>
              <a:t> Many frameworks allow you to define custom layers and functions, giving you control over the inner workings of your model.</a:t>
            </a:r>
          </a:p>
        </p:txBody>
      </p:sp>
      <p:sp>
        <p:nvSpPr>
          <p:cNvPr id="2" name="Slide Number Placeholder 1" hidden="1">
            <a:extLst>
              <a:ext uri="{FF2B5EF4-FFF2-40B4-BE49-F238E27FC236}">
                <a16:creationId xmlns:a16="http://schemas.microsoft.com/office/drawing/2014/main" id="{A2715839-E0CE-3F62-2812-753421D68BE2}"/>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7</a:t>
            </a:fld>
            <a:endParaRPr lang="en-IE"/>
          </a:p>
        </p:txBody>
      </p:sp>
    </p:spTree>
    <p:extLst>
      <p:ext uri="{BB962C8B-B14F-4D97-AF65-F5344CB8AC3E}">
        <p14:creationId xmlns:p14="http://schemas.microsoft.com/office/powerpoint/2010/main" val="40390845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68271CD-A514-1569-82B5-6C3C30DBC076}"/>
              </a:ext>
            </a:extLst>
          </p:cNvPr>
          <p:cNvSpPr txBox="1">
            <a:spLocks noGrp="1"/>
          </p:cNvSpPr>
          <p:nvPr>
            <p:ph type="title"/>
          </p:nvPr>
        </p:nvSpPr>
        <p:spPr/>
        <p:txBody>
          <a:bodyPr vert="horz" lIns="91440" tIns="45720" rIns="91440" bIns="45720" rtlCol="0" anchor="b">
            <a:normAutofit/>
          </a:bodyPr>
          <a:lstStyle/>
          <a:p>
            <a:pPr marL="52705"/>
            <a:r>
              <a:rPr lang="sv-SE" spc="-10">
                <a:solidFill>
                  <a:schemeClr val="accent1"/>
                </a:solidFill>
              </a:rPr>
              <a:t>AI Development Frameworks</a:t>
            </a:r>
            <a:br>
              <a:rPr lang="en-US"/>
            </a:br>
            <a:endParaRPr lang="sv-SE" spc="-10" dirty="0">
              <a:solidFill>
                <a:schemeClr val="accent1"/>
              </a:solidFill>
            </a:endParaRPr>
          </a:p>
        </p:txBody>
      </p:sp>
      <p:sp>
        <p:nvSpPr>
          <p:cNvPr id="9" name="Text Placeholder 2">
            <a:extLst>
              <a:ext uri="{FF2B5EF4-FFF2-40B4-BE49-F238E27FC236}">
                <a16:creationId xmlns:a16="http://schemas.microsoft.com/office/drawing/2014/main" id="{9369FB7D-889B-CFCA-4DCB-5A2B3918F5DD}"/>
              </a:ext>
            </a:extLst>
          </p:cNvPr>
          <p:cNvSpPr>
            <a:spLocks noGrp="1"/>
          </p:cNvSpPr>
          <p:nvPr>
            <p:ph sz="half" idx="1"/>
          </p:nvPr>
        </p:nvSpPr>
        <p:spPr>
          <a:xfrm>
            <a:off x="363538" y="1825625"/>
            <a:ext cx="6037262" cy="4422775"/>
          </a:xfrm>
        </p:spPr>
        <p:txBody>
          <a:bodyPr>
            <a:normAutofit/>
          </a:bodyPr>
          <a:lstStyle/>
          <a:p>
            <a:r>
              <a:rPr lang="en-US" b="1" dirty="0"/>
              <a:t>Definition:</a:t>
            </a:r>
            <a:br>
              <a:rPr lang="en-US" dirty="0"/>
            </a:br>
            <a:r>
              <a:rPr lang="en-US" dirty="0"/>
              <a:t>AI development frameworks, also known as deep learning frameworks, are software libraries that facilitate the creation, training, and optimization of machine learning and deep learning models. These toolkits provide a set of functions, pre-built algorithms, and utilities that simplify the process of AI development.</a:t>
            </a:r>
          </a:p>
          <a:p>
            <a:pPr marL="0" indent="0">
              <a:buNone/>
            </a:pPr>
            <a:endParaRPr lang="en-US" dirty="0"/>
          </a:p>
        </p:txBody>
      </p:sp>
      <p:sp>
        <p:nvSpPr>
          <p:cNvPr id="2" name="Slide Number Placeholder 1" hidden="1">
            <a:extLst>
              <a:ext uri="{FF2B5EF4-FFF2-40B4-BE49-F238E27FC236}">
                <a16:creationId xmlns:a16="http://schemas.microsoft.com/office/drawing/2014/main" id="{D532D150-F722-8EE0-8B23-0D04DC7BC0D8}"/>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8</a:t>
            </a:fld>
            <a:endParaRPr lang="en-IE"/>
          </a:p>
        </p:txBody>
      </p:sp>
      <p:graphicFrame>
        <p:nvGraphicFramePr>
          <p:cNvPr id="23" name="TextBox 4">
            <a:extLst>
              <a:ext uri="{FF2B5EF4-FFF2-40B4-BE49-F238E27FC236}">
                <a16:creationId xmlns:a16="http://schemas.microsoft.com/office/drawing/2014/main" id="{A9E5DE7B-97BD-96DE-1443-FAAE8ED9BC12}"/>
              </a:ext>
            </a:extLst>
          </p:cNvPr>
          <p:cNvGraphicFramePr/>
          <p:nvPr>
            <p:extLst>
              <p:ext uri="{D42A27DB-BD31-4B8C-83A1-F6EECF244321}">
                <p14:modId xmlns:p14="http://schemas.microsoft.com/office/powerpoint/2010/main" val="3051159043"/>
              </p:ext>
            </p:extLst>
          </p:nvPr>
        </p:nvGraphicFramePr>
        <p:xfrm>
          <a:off x="6553200" y="1447800"/>
          <a:ext cx="4495800" cy="4270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05551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B605-1543-F429-0A07-A4F2C4DC7E5A}"/>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AEE2CA9A-60E6-3589-D657-A5E8CC729113}"/>
              </a:ext>
            </a:extLst>
          </p:cNvPr>
          <p:cNvSpPr txBox="1">
            <a:spLocks noGrp="1"/>
          </p:cNvSpPr>
          <p:nvPr>
            <p:ph type="title"/>
          </p:nvPr>
        </p:nvSpPr>
        <p:spPr>
          <a:xfrm>
            <a:off x="363984" y="365125"/>
            <a:ext cx="10989816" cy="1325563"/>
          </a:xfrm>
        </p:spPr>
        <p:txBody>
          <a:bodyPr vert="horz" lIns="91440" tIns="45720" rIns="91440" bIns="45720" rtlCol="0" anchor="ctr">
            <a:normAutofit/>
          </a:bodyPr>
          <a:lstStyle/>
          <a:p>
            <a:r>
              <a:rPr lang="sv-SE" dirty="0"/>
              <a:t>AI </a:t>
            </a:r>
            <a:r>
              <a:rPr lang="sv-SE" dirty="0" err="1"/>
              <a:t>Development</a:t>
            </a:r>
            <a:r>
              <a:rPr lang="sv-SE" dirty="0"/>
              <a:t> </a:t>
            </a:r>
            <a:r>
              <a:rPr lang="sv-SE" dirty="0" err="1"/>
              <a:t>Frameworks</a:t>
            </a:r>
            <a:br>
              <a:rPr lang="en-US" dirty="0"/>
            </a:br>
            <a:endParaRPr lang="sv-SE" dirty="0"/>
          </a:p>
        </p:txBody>
      </p:sp>
      <p:sp>
        <p:nvSpPr>
          <p:cNvPr id="9" name="Text Placeholder 2">
            <a:extLst>
              <a:ext uri="{FF2B5EF4-FFF2-40B4-BE49-F238E27FC236}">
                <a16:creationId xmlns:a16="http://schemas.microsoft.com/office/drawing/2014/main" id="{94EEF2E1-FF07-1477-0D54-681DAD753839}"/>
              </a:ext>
            </a:extLst>
          </p:cNvPr>
          <p:cNvSpPr>
            <a:spLocks noGrp="1"/>
          </p:cNvSpPr>
          <p:nvPr>
            <p:ph sz="half" idx="1"/>
          </p:nvPr>
        </p:nvSpPr>
        <p:spPr>
          <a:xfrm>
            <a:off x="363538" y="1447801"/>
            <a:ext cx="7397750" cy="4592638"/>
          </a:xfrm>
        </p:spPr>
        <p:txBody>
          <a:bodyPr>
            <a:normAutofit fontScale="92500" lnSpcReduction="20000"/>
          </a:bodyPr>
          <a:lstStyle/>
          <a:p>
            <a:pPr marL="0" indent="0">
              <a:buNone/>
            </a:pPr>
            <a:r>
              <a:rPr lang="en-US" b="1" dirty="0"/>
              <a:t>Examples of Popular Frameworks:</a:t>
            </a:r>
          </a:p>
          <a:p>
            <a:r>
              <a:rPr lang="en-US" b="1" dirty="0"/>
              <a:t>TensorFlow</a:t>
            </a:r>
            <a:r>
              <a:rPr lang="en-US" dirty="0"/>
              <a:t>: An open-source framework developed by Google, TensorFlow is highly flexible and widely used in both research and production. It supports a range of deep learning applications from image recognition to natural language processing.</a:t>
            </a:r>
          </a:p>
          <a:p>
            <a:r>
              <a:rPr lang="en-US" b="1" dirty="0" err="1"/>
              <a:t>PyTorch</a:t>
            </a:r>
            <a:r>
              <a:rPr lang="en-US" dirty="0"/>
              <a:t>: Developed by Facebook, </a:t>
            </a:r>
            <a:r>
              <a:rPr lang="en-US" dirty="0" err="1"/>
              <a:t>PyTorch</a:t>
            </a:r>
            <a:r>
              <a:rPr lang="en-US" dirty="0"/>
              <a:t> offers dynamic computation graphs, making it especially popular in academic and research environments due to its ease of use and flexibility.</a:t>
            </a:r>
          </a:p>
          <a:p>
            <a:r>
              <a:rPr lang="en-US" b="1" dirty="0" err="1"/>
              <a:t>Keras</a:t>
            </a:r>
            <a:r>
              <a:rPr lang="en-US" dirty="0"/>
              <a:t>: Originally an independent framework, </a:t>
            </a:r>
            <a:r>
              <a:rPr lang="en-US" dirty="0" err="1"/>
              <a:t>Keras</a:t>
            </a:r>
            <a:r>
              <a:rPr lang="en-US" dirty="0"/>
              <a:t> is now integrated into TensorFlow and provides a high-level interface for building neural networks. It simplifies model creation by offering an intuitive API.</a:t>
            </a:r>
          </a:p>
        </p:txBody>
      </p:sp>
      <p:sp>
        <p:nvSpPr>
          <p:cNvPr id="6" name="Picture Placeholder 5">
            <a:extLst>
              <a:ext uri="{FF2B5EF4-FFF2-40B4-BE49-F238E27FC236}">
                <a16:creationId xmlns:a16="http://schemas.microsoft.com/office/drawing/2014/main" id="{597CD7AD-D35E-D635-8B18-CBE4C7E3EE3D}"/>
              </a:ext>
            </a:extLst>
          </p:cNvPr>
          <p:cNvSpPr>
            <a:spLocks noGrp="1"/>
          </p:cNvSpPr>
          <p:nvPr>
            <p:ph type="pic" sz="quarter" idx="13"/>
          </p:nvPr>
        </p:nvSpPr>
        <p:spPr>
          <a:xfrm>
            <a:off x="8620125" y="2636514"/>
            <a:ext cx="2733675" cy="2697486"/>
          </a:xfrm>
          <a:solidFill>
            <a:srgbClr val="E6EBEF"/>
          </a:solidFill>
        </p:spPr>
        <p:txBody>
          <a:bodyPr/>
          <a:lstStyle/>
          <a:p>
            <a:endParaRPr lang="sv-SE" dirty="0"/>
          </a:p>
        </p:txBody>
      </p:sp>
      <p:sp>
        <p:nvSpPr>
          <p:cNvPr id="2" name="Slide Number Placeholder 1" hidden="1">
            <a:extLst>
              <a:ext uri="{FF2B5EF4-FFF2-40B4-BE49-F238E27FC236}">
                <a16:creationId xmlns:a16="http://schemas.microsoft.com/office/drawing/2014/main" id="{55E58FBD-EA74-35B0-6B8D-6EF0D11CCE42}"/>
              </a:ext>
            </a:extLst>
          </p:cNvPr>
          <p:cNvSpPr>
            <a:spLocks noGrp="1"/>
          </p:cNvSpPr>
          <p:nvPr>
            <p:ph type="sldNum" sz="quarter" idx="4294967295"/>
          </p:nvPr>
        </p:nvSpPr>
        <p:spPr>
          <a:xfrm>
            <a:off x="11650663" y="6129338"/>
            <a:ext cx="541337" cy="365125"/>
          </a:xfrm>
        </p:spPr>
        <p:txBody>
          <a:bodyPr/>
          <a:lstStyle/>
          <a:p>
            <a:pPr>
              <a:spcAft>
                <a:spcPts val="600"/>
              </a:spcAft>
            </a:pPr>
            <a:fld id="{D32FFA9C-ACEC-4B87-9D33-03CFB048E816}" type="slidenum">
              <a:rPr lang="en-IE" smtClean="0"/>
              <a:pPr>
                <a:spcAft>
                  <a:spcPts val="600"/>
                </a:spcAft>
              </a:pPr>
              <a:t>9</a:t>
            </a:fld>
            <a:endParaRPr lang="en-IE"/>
          </a:p>
        </p:txBody>
      </p:sp>
      <p:pic>
        <p:nvPicPr>
          <p:cNvPr id="1030" name="Picture 6" descr="Keras: Deep Learning for humans">
            <a:extLst>
              <a:ext uri="{FF2B5EF4-FFF2-40B4-BE49-F238E27FC236}">
                <a16:creationId xmlns:a16="http://schemas.microsoft.com/office/drawing/2014/main" id="{F497C3B4-31D0-F45E-1653-6B075AD3D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4495800"/>
            <a:ext cx="3581400" cy="10386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rning PyTorch: The Basic Program Structure | by Dagang Wei | Medium">
            <a:extLst>
              <a:ext uri="{FF2B5EF4-FFF2-40B4-BE49-F238E27FC236}">
                <a16:creationId xmlns:a16="http://schemas.microsoft.com/office/drawing/2014/main" id="{68C99C69-DDDE-A688-E75A-3C185F63E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436108"/>
            <a:ext cx="4330700" cy="2165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What is TensorFlow? 🔬">
            <a:extLst>
              <a:ext uri="{FF2B5EF4-FFF2-40B4-BE49-F238E27FC236}">
                <a16:creationId xmlns:a16="http://schemas.microsoft.com/office/drawing/2014/main" id="{5A1DC06B-29AC-70AC-598D-D9305B94AF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5303" y="1334767"/>
            <a:ext cx="5111744" cy="1713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91529"/>
      </p:ext>
    </p:extLst>
  </p:cSld>
  <p:clrMapOvr>
    <a:masterClrMapping/>
  </p:clrMapOvr>
  <p:transition spd="slow">
    <p:push dir="u"/>
  </p:transition>
</p:sld>
</file>

<file path=ppt/theme/theme1.xml><?xml version="1.0" encoding="utf-8"?>
<a:theme xmlns:a="http://schemas.openxmlformats.org/drawingml/2006/main" name="ThemeD4B">
  <a:themeElements>
    <a:clrScheme name="Digital4Business-Master">
      <a:dk1>
        <a:srgbClr val="142A3E"/>
      </a:dk1>
      <a:lt1>
        <a:sysClr val="window" lastClr="FFFFFF"/>
      </a:lt1>
      <a:dk2>
        <a:srgbClr val="360D3B"/>
      </a:dk2>
      <a:lt2>
        <a:srgbClr val="F5F6F8"/>
      </a:lt2>
      <a:accent1>
        <a:srgbClr val="BC0E71"/>
      </a:accent1>
      <a:accent2>
        <a:srgbClr val="7A2982"/>
      </a:accent2>
      <a:accent3>
        <a:srgbClr val="8983BF"/>
      </a:accent3>
      <a:accent4>
        <a:srgbClr val="DD76B3"/>
      </a:accent4>
      <a:accent5>
        <a:srgbClr val="FEC23C"/>
      </a:accent5>
      <a:accent6>
        <a:srgbClr val="499946"/>
      </a:accent6>
      <a:hlink>
        <a:srgbClr val="BC0E71"/>
      </a:hlink>
      <a:folHlink>
        <a:srgbClr val="66003A"/>
      </a:folHlink>
    </a:clrScheme>
    <a:fontScheme name="Digital4Business Master">
      <a:majorFont>
        <a:latin typeface="Blinker SemiBold"/>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D4B" id="{B89BACDA-3631-4F2B-B848-5332EC8C4183}" vid="{A1180FC6-B7B5-4B71-BFCB-7FEC79178C8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27B6B85B52A0478A9B783056CEA584" ma:contentTypeVersion="16" ma:contentTypeDescription="Create a new document." ma:contentTypeScope="" ma:versionID="d56f15acdb218cf10dff30cd99e63267">
  <xsd:schema xmlns:xsd="http://www.w3.org/2001/XMLSchema" xmlns:xs="http://www.w3.org/2001/XMLSchema" xmlns:p="http://schemas.microsoft.com/office/2006/metadata/properties" xmlns:ns2="8736dbd5-6fab-46a9-b9cf-982853043190" xmlns:ns3="40ffa953-887a-4910-a51a-011de03b299f" targetNamespace="http://schemas.microsoft.com/office/2006/metadata/properties" ma:root="true" ma:fieldsID="ccc2a235fb27fce1e75b12ef614d2577" ns2:_="" ns3:_="">
    <xsd:import namespace="8736dbd5-6fab-46a9-b9cf-982853043190"/>
    <xsd:import namespace="40ffa953-887a-4910-a51a-011de03b29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ileType" minOccurs="0"/>
                <xsd:element ref="ns2:MediaServiceDateTaken" minOccurs="0"/>
                <xsd:element ref="ns2:MediaLengthInSeconds"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36dbd5-6fab-46a9-b9cf-9828530431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9399ae-ad03-4ae1-93f3-21fafadf308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FileType" ma:index="18" nillable="true" ma:displayName="File Type" ma:description="All media in this folder is approved for sharing on partner channels" ma:format="Dropdown" ma:internalName="FileTyp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fa953-887a-4910-a51a-011de03b299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c50b77f5-fd0a-40af-bb97-a50e469d5028}" ma:internalName="TaxCatchAll" ma:showField="CatchAllData" ma:web="40ffa953-887a-4910-a51a-011de03b29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736dbd5-6fab-46a9-b9cf-982853043190">
      <Terms xmlns="http://schemas.microsoft.com/office/infopath/2007/PartnerControls"/>
    </lcf76f155ced4ddcb4097134ff3c332f>
    <TaxCatchAll xmlns="40ffa953-887a-4910-a51a-011de03b299f" xsi:nil="true"/>
    <FileType xmlns="8736dbd5-6fab-46a9-b9cf-98285304319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C8224B-98D3-4765-946A-C426D09E71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36dbd5-6fab-46a9-b9cf-982853043190"/>
    <ds:schemaRef ds:uri="40ffa953-887a-4910-a51a-011de03b29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B00BA7-DF62-445E-9AB3-0C466A056F71}">
  <ds:schemaRefs>
    <ds:schemaRef ds:uri="http://schemas.microsoft.com/office/2006/metadata/properties"/>
    <ds:schemaRef ds:uri="http://schemas.microsoft.com/office/infopath/2007/PartnerControls"/>
    <ds:schemaRef ds:uri="8736dbd5-6fab-46a9-b9cf-982853043190"/>
    <ds:schemaRef ds:uri="40ffa953-887a-4910-a51a-011de03b299f"/>
  </ds:schemaRefs>
</ds:datastoreItem>
</file>

<file path=customXml/itemProps3.xml><?xml version="1.0" encoding="utf-8"?>
<ds:datastoreItem xmlns:ds="http://schemas.openxmlformats.org/officeDocument/2006/customXml" ds:itemID="{282F54CF-D280-4023-B837-684EEF7A99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ThemeD4B</Template>
  <TotalTime>1967</TotalTime>
  <Words>4729</Words>
  <Application>Microsoft Office PowerPoint</Application>
  <PresentationFormat>Widescreen</PresentationFormat>
  <Paragraphs>348</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Blinker SemiBold</vt:lpstr>
      <vt:lpstr>Calibri</vt:lpstr>
      <vt:lpstr>Montserrat</vt:lpstr>
      <vt:lpstr>Work Sans</vt:lpstr>
      <vt:lpstr>ThemeD4B</vt:lpstr>
      <vt:lpstr>AI Tools and Platforms: Overview, Applications, and Business Integration </vt:lpstr>
      <vt:lpstr>Introduction</vt:lpstr>
      <vt:lpstr>Introduction</vt:lpstr>
      <vt:lpstr>Introduction</vt:lpstr>
      <vt:lpstr>Introduction</vt:lpstr>
      <vt:lpstr>Deep Learning Frameworks</vt:lpstr>
      <vt:lpstr>Deep Learning Frameworks</vt:lpstr>
      <vt:lpstr>AI Development Frameworks </vt:lpstr>
      <vt:lpstr>AI Development Frameworks </vt:lpstr>
      <vt:lpstr>AI Applications in Business - Examples </vt:lpstr>
      <vt:lpstr>AI Tools for Business Intelligence and Data-Driven Decision-Making</vt:lpstr>
      <vt:lpstr>Popular AI Tools for Business Decision-Making</vt:lpstr>
      <vt:lpstr>AI for Social Media</vt:lpstr>
      <vt:lpstr>AI for Social Media – Potential Problems</vt:lpstr>
      <vt:lpstr> Best AI tools for Social Media</vt:lpstr>
      <vt:lpstr>AI Tools for Content Creation </vt:lpstr>
      <vt:lpstr>Best AI Tools for Content Creation </vt:lpstr>
      <vt:lpstr> AI tools for Marketing and Sales</vt:lpstr>
      <vt:lpstr>Best AI tools for Marketing and Sales</vt:lpstr>
      <vt:lpstr>Best AI tools for Marketing and Sales</vt:lpstr>
      <vt:lpstr>Best AI tools for Marketing and Sales</vt:lpstr>
      <vt:lpstr>Decision Framework for Choosing AI Tools</vt:lpstr>
      <vt:lpstr> AI in Trading and Finance</vt:lpstr>
      <vt:lpstr> AI-Driven Trading Platforms Examples</vt:lpstr>
      <vt:lpstr> AI Robo-advisors in Trading and Finance</vt:lpstr>
      <vt:lpstr>Predictive Analytics for Market Trends </vt:lpstr>
      <vt:lpstr>Algorithmic Trading APIs &amp; AI Assistants</vt:lpstr>
      <vt:lpstr> AI-driven Fraud Detection &amp; Compliance Tools</vt:lpstr>
      <vt:lpstr>Risks and Limitations of AI in Financial Decision-Making:</vt:lpstr>
      <vt:lpstr>Decision Framework for Choosing AI Tools</vt:lpstr>
      <vt:lpstr>Integrating AI into Business Processes</vt:lpstr>
      <vt:lpstr>Integrating AI into Business Processes</vt:lpstr>
      <vt:lpstr>Integrating AI into Business Processes</vt:lpstr>
      <vt:lpstr> Best AI Virtual Assistants</vt:lpstr>
      <vt:lpstr> Best AI-driven Search Engines</vt:lpstr>
      <vt:lpstr>Additional AI Tools for Experts </vt:lpstr>
      <vt:lpstr>AI in Finance (Fraud Detection)</vt:lpstr>
      <vt:lpstr>Case Study: JPMorgan Chase – AI-Powered Fraud Detection</vt:lpstr>
      <vt:lpstr>Case Study: JPMorgan Chase – AI-Powered Fraud Detection</vt:lpstr>
      <vt:lpstr>Case Study – AI in Finance (Fraud Detection)</vt:lpstr>
      <vt:lpstr>AI Risks &amp; Ethical Concerns</vt:lpstr>
      <vt:lpstr>AI tools are changing every day!</vt:lpstr>
      <vt:lpstr>Future Trends in AI Tools &amp; Platforms</vt:lpstr>
      <vt:lpstr>Summary &amp; Key Takeaways</vt:lpstr>
      <vt:lpstr>Summary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and Autonomous Systems  – Reasoning and Search</dc:title>
  <dc:creator>Fredrik Heintz</dc:creator>
  <cp:lastModifiedBy>Katerina Linden</cp:lastModifiedBy>
  <cp:revision>11</cp:revision>
  <dcterms:created xsi:type="dcterms:W3CDTF">2024-05-29T18:01:38Z</dcterms:created>
  <dcterms:modified xsi:type="dcterms:W3CDTF">2025-03-13T12:54:42Z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2022-08-28T00:00:00Z</vt:filetime>
  </property>
  <property fmtid="{D5CDD505-2E9C-101B-9397-08002B2CF9AE}" pid="3" name="Creator">
    <vt:lpwstr>Microsoft® PowerPoint® for Microsoft 365</vt:lpwstr>
  </property>
  <property fmtid="{D5CDD505-2E9C-101B-9397-08002B2CF9AE}" pid="4" name="LastSaved">
    <vt:filetime>2024-05-29T00:00:00Z</vt:filetime>
  </property>
  <property fmtid="{D5CDD505-2E9C-101B-9397-08002B2CF9AE}" pid="5" name="ContentTypeId">
    <vt:lpwstr>0x0101009027B6B85B52A0478A9B783056CEA584</vt:lpwstr>
  </property>
</Properties>
</file>